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54" r:id="rId2"/>
    <p:sldId id="355" r:id="rId3"/>
    <p:sldId id="367" r:id="rId4"/>
    <p:sldId id="264" r:id="rId5"/>
    <p:sldId id="358" r:id="rId6"/>
    <p:sldId id="359" r:id="rId7"/>
    <p:sldId id="364" r:id="rId8"/>
    <p:sldId id="365" r:id="rId9"/>
    <p:sldId id="257" r:id="rId10"/>
    <p:sldId id="360" r:id="rId11"/>
    <p:sldId id="270" r:id="rId12"/>
    <p:sldId id="272" r:id="rId13"/>
    <p:sldId id="361" r:id="rId14"/>
    <p:sldId id="276" r:id="rId15"/>
    <p:sldId id="298" r:id="rId16"/>
    <p:sldId id="373" r:id="rId17"/>
    <p:sldId id="307" r:id="rId18"/>
    <p:sldId id="366" r:id="rId19"/>
    <p:sldId id="378" r:id="rId20"/>
    <p:sldId id="387" r:id="rId21"/>
    <p:sldId id="356" r:id="rId22"/>
    <p:sldId id="357" r:id="rId23"/>
    <p:sldId id="374" r:id="rId24"/>
    <p:sldId id="389" r:id="rId25"/>
    <p:sldId id="390" r:id="rId26"/>
    <p:sldId id="391" r:id="rId27"/>
    <p:sldId id="379" r:id="rId28"/>
    <p:sldId id="380" r:id="rId29"/>
    <p:sldId id="381" r:id="rId30"/>
    <p:sldId id="383" r:id="rId31"/>
    <p:sldId id="382" r:id="rId32"/>
    <p:sldId id="384" r:id="rId33"/>
    <p:sldId id="385" r:id="rId34"/>
    <p:sldId id="386" r:id="rId35"/>
    <p:sldId id="388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2" autoAdjust="0"/>
    <p:restoredTop sz="97899" autoAdjust="0"/>
  </p:normalViewPr>
  <p:slideViewPr>
    <p:cSldViewPr snapToGrid="0" snapToObjects="1">
      <p:cViewPr>
        <p:scale>
          <a:sx n="100" d="100"/>
          <a:sy n="100" d="100"/>
        </p:scale>
        <p:origin x="-49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1196-0C67-ED44-8409-9C275C7B5B00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9230B-0B2C-6D42-9288-44372567EE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05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Directional freezing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221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425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1025E7-380F-944B-B4DC-3AD8A0D1896A}" type="slidenum">
              <a:rPr lang="en-US" sz="1200" b="0" u="none"/>
              <a:pPr/>
              <a:t>24</a:t>
            </a:fld>
            <a:endParaRPr lang="en-US" sz="1200" b="0" u="none"/>
          </a:p>
        </p:txBody>
      </p:sp>
      <p:sp>
        <p:nvSpPr>
          <p:cNvPr id="27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8F2C1C-731B-314F-A119-C367EA148365}" type="slidenum">
              <a:rPr lang="en-US" sz="1200" b="0" u="none"/>
              <a:pPr/>
              <a:t>25</a:t>
            </a:fld>
            <a:endParaRPr lang="en-US" sz="1200" b="0" u="none"/>
          </a:p>
        </p:txBody>
      </p:sp>
      <p:sp>
        <p:nvSpPr>
          <p:cNvPr id="29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6A6F599-1CBE-7D4D-A331-741864F911CF}" type="slidenum">
              <a:rPr lang="en-US" sz="1200" b="0" u="none"/>
              <a:pPr/>
              <a:t>26</a:t>
            </a:fld>
            <a:endParaRPr lang="en-US" sz="1200" b="0" u="none"/>
          </a:p>
        </p:txBody>
      </p:sp>
      <p:sp>
        <p:nvSpPr>
          <p:cNvPr id="31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0C6E96-9954-944C-97E8-827E6B925965}" type="slidenum">
              <a:rPr lang="en-US" sz="1200" b="0" u="none"/>
              <a:pPr/>
              <a:t>27</a:t>
            </a:fld>
            <a:endParaRPr lang="en-US" sz="1200" b="0" u="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49B941-72B3-F74C-A07C-54E4E50B5246}" type="slidenum">
              <a:rPr lang="en-US" sz="1200" b="0" u="none"/>
              <a:pPr/>
              <a:t>28</a:t>
            </a:fld>
            <a:endParaRPr lang="en-US" sz="1200" b="0" u="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49B941-72B3-F74C-A07C-54E4E50B5246}" type="slidenum">
              <a:rPr lang="en-US" sz="1200" b="0" u="none"/>
              <a:pPr/>
              <a:t>29</a:t>
            </a:fld>
            <a:endParaRPr lang="en-US" sz="1200" b="0" u="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49B941-72B3-F74C-A07C-54E4E50B5246}" type="slidenum">
              <a:rPr lang="en-US" sz="1200" b="0" u="none"/>
              <a:pPr/>
              <a:t>30</a:t>
            </a:fld>
            <a:endParaRPr lang="en-US" sz="1200" b="0" u="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149B941-72B3-F74C-A07C-54E4E50B5246}" type="slidenum">
              <a:rPr lang="en-US" sz="1200" b="0" u="none"/>
              <a:pPr/>
              <a:t>31</a:t>
            </a:fld>
            <a:endParaRPr lang="en-US" sz="1200" b="0" u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016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ra3h30dec-60, 225 deg2, our largest field from 2009.</a:t>
            </a:r>
          </a:p>
          <a:p>
            <a:pPr eaLnBrk="1" hangingPunct="1"/>
            <a:endParaRPr lang="en-US" sz="14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eaLnBrk="1" hangingPunct="1"/>
            <a:r>
              <a:rPr lang="en-US" sz="1400">
                <a:latin typeface="Helvetica" charset="0"/>
                <a:ea typeface="Helvetica" charset="0"/>
                <a:cs typeface="Helvetica" charset="0"/>
                <a:sym typeface="Helvetica" charset="0"/>
              </a:rPr>
              <a:t>alignment 657 331   40 95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Rn</a:t>
            </a:r>
            <a:r>
              <a:rPr lang="en-US" dirty="0" smtClean="0"/>
              <a:t> </a:t>
            </a:r>
            <a:r>
              <a:rPr lang="en-US" dirty="0" err="1" smtClean="0"/>
              <a:t>Brodzinski</a:t>
            </a:r>
            <a:r>
              <a:rPr lang="en-US" dirty="0" smtClean="0"/>
              <a:t> (</a:t>
            </a:r>
            <a:r>
              <a:rPr lang="en-US" dirty="0" err="1" smtClean="0"/>
              <a:t>Rn</a:t>
            </a:r>
            <a:r>
              <a:rPr lang="en-US" dirty="0" smtClean="0"/>
              <a:t> or Po-210)</a:t>
            </a:r>
          </a:p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9230B-0B2C-6D42-9288-44372567EE9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EBF1E-9247-514E-BAC3-A90F908DE9E8}" type="datetimeFigureOut">
              <a:rPr lang="en-US" smtClean="0"/>
              <a:pPr/>
              <a:t>9/27/12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25A8F-6510-4940-9BFE-DADB594DD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microsoft.com/office/2007/relationships/media" Target="file://localhost/work%20in%20progress/CONFERENCES/visitors%20KICP%20May%2014%202010/bubble.mov" TargetMode="External"/><Relationship Id="rId2" Type="http://schemas.openxmlformats.org/officeDocument/2006/relationships/video" Target="file://localhost/work%20in%20progress/CONFERENCES/visitors%20KICP%20May%2014%202010/bubble.mo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microsoft.com/office/2007/relationships/media" Target="file://localhost/Users/collar/Desktop/odds&amp;ends/superheated_water.mov" TargetMode="External"/><Relationship Id="rId2" Type="http://schemas.openxmlformats.org/officeDocument/2006/relationships/video" Target="file://localhost/Users/collar/Desktop/odds&amp;ends/superheated_water.m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JPG"/><Relationship Id="rId1" Type="http://schemas.microsoft.com/office/2007/relationships/media" Target="file://localhost/Users/collar/Desktop/odds&amp;ends/superheated_water.mov" TargetMode="External"/><Relationship Id="rId2" Type="http://schemas.openxmlformats.org/officeDocument/2006/relationships/video" Target="file://localhost/Users/collar/Desktop/odds&amp;ends/superheated_water.mov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4B4DED-D977-5744-842A-EB8EDECDCCC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17091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-13970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How do you look for </a:t>
            </a:r>
            <a:r>
              <a:rPr lang="en-US" sz="2800" dirty="0" err="1" smtClean="0">
                <a:latin typeface="Chalkboard"/>
                <a:cs typeface="Chalkboard"/>
              </a:rPr>
              <a:t>WIMPs</a:t>
            </a:r>
            <a:r>
              <a:rPr lang="en-US" sz="2800" dirty="0" smtClean="0">
                <a:latin typeface="Chalkboard"/>
                <a:cs typeface="Chalkboard"/>
              </a:rPr>
              <a:t> in the lab?</a:t>
            </a:r>
          </a:p>
        </p:txBody>
      </p:sp>
      <p:pic>
        <p:nvPicPr>
          <p:cNvPr id="217092" name="Picture 1032" descr="Homestake.jpg copy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8382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7093" name="Rectangle 5"/>
          <p:cNvSpPr>
            <a:spLocks/>
          </p:cNvSpPr>
          <p:nvPr/>
        </p:nvSpPr>
        <p:spPr bwMode="auto">
          <a:xfrm>
            <a:off x="381000" y="6248400"/>
            <a:ext cx="374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dirty="0">
                <a:latin typeface="Chalkboard"/>
                <a:ea typeface="Arial" charset="0"/>
                <a:cs typeface="Chalkboard"/>
              </a:rPr>
              <a:t>Location, location, location.</a:t>
            </a:r>
            <a:endParaRPr lang="en-US" sz="2400" baseline="30000" dirty="0">
              <a:latin typeface="Chalkboard"/>
              <a:ea typeface="Arial" charset="0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61" y="650876"/>
            <a:ext cx="3257639" cy="300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Enter low-background techniques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45447" y="1186961"/>
            <a:ext cx="4412659" cy="1988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Problem for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Early </a:t>
            </a:r>
            <a:r>
              <a:rPr lang="en-US" sz="1400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14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 counters: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Background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r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ates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~100c/min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r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egardless of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shielding, largest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14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 signal ~14c/g/m: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Birth of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anticoincidence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veto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12" name="Picture 11" descr="libb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3" y="874159"/>
            <a:ext cx="4484687" cy="226369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67213" y="3137858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Pioneered 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at University of Chicago by W. Libby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(tradition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continued by J. Simpson, T.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Turkevich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, etc.)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758113" y="874159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c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irca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1949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2700" y="3450660"/>
            <a:ext cx="4412659" cy="1988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Cosmogenic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 origin: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 smtClean="0">
                <a:solidFill>
                  <a:srgbClr val="FF0000"/>
                </a:solidFill>
              </a:rPr>
              <a:t>N → 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 smtClean="0">
                <a:solidFill>
                  <a:srgbClr val="FF0000"/>
                </a:solidFill>
              </a:rPr>
              <a:t>C + H</a:t>
            </a:r>
          </a:p>
          <a:p>
            <a:pPr lvl="0">
              <a:spcBef>
                <a:spcPct val="2000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Fixed by plants via photosynthesis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16" name="Picture 15" descr="Screen shot 2010-01-19 at 9.50.40 AM  Jan 19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87" y="4165600"/>
            <a:ext cx="3035300" cy="2235200"/>
          </a:xfrm>
          <a:prstGeom prst="rect">
            <a:avLst/>
          </a:prstGeom>
        </p:spPr>
      </p:pic>
      <p:pic>
        <p:nvPicPr>
          <p:cNvPr id="17" name="Picture 16" descr="las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52220"/>
            <a:ext cx="4699000" cy="3157141"/>
          </a:xfrm>
          <a:prstGeom prst="rect">
            <a:avLst/>
          </a:prstGeom>
        </p:spPr>
      </p:pic>
      <p:pic>
        <p:nvPicPr>
          <p:cNvPr id="18" name="Picture 17" descr="Screen shot 2010-12-09 at 12.33.09 PM  Dec 9, 20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795" y="3785337"/>
            <a:ext cx="1870805" cy="1514200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7593013" y="572001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Perfect storage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f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or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moon rocks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and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u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nruly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g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raduate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students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flipH="1">
            <a:off x="7027333" y="5379968"/>
            <a:ext cx="863600" cy="775295"/>
          </a:xfrm>
          <a:prstGeom prst="line">
            <a:avLst/>
          </a:prstGeom>
          <a:noFill/>
          <a:ln w="28575">
            <a:solidFill>
              <a:srgbClr val="FF071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Low-background techniques 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800" dirty="0" smtClean="0">
                <a:solidFill>
                  <a:srgbClr val="FF0000"/>
                </a:solidFill>
                <a:latin typeface="Chalkboard"/>
                <a:cs typeface="Chalkboard"/>
              </a:rPr>
              <a:t>(as applied to DM searches)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Bag-of-tricks: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Depth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Shielding (active &amp; passive)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Radiopurity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Background rejection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Special detector properties</a:t>
            </a:r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9" name="Picture 8" descr="Screen shot 2010-12-09 at 9.15.14 AM  Dec 9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745120"/>
            <a:ext cx="8458200" cy="4112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4860" y="696914"/>
            <a:ext cx="3651503" cy="269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Low-background techniques 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800" dirty="0" smtClean="0">
                <a:solidFill>
                  <a:srgbClr val="FF0000"/>
                </a:solidFill>
                <a:latin typeface="Chalkboard"/>
                <a:cs typeface="Chalkboard"/>
              </a:rPr>
              <a:t>(as applied to DM searches)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Bag-of-tricks: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Depth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Shielding (active &amp; passive)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Radiopurity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Background rejection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Special detector properties</a:t>
            </a:r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 descr="CDMS.JPG          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5049" y="651121"/>
            <a:ext cx="4099184" cy="30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84800" y="970505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1414"/>
                </a:solidFill>
                <a:latin typeface="Arial" charset="0"/>
              </a:rPr>
              <a:t>CDMS (US)</a:t>
            </a:r>
            <a:endParaRPr lang="en-US" dirty="0">
              <a:solidFill>
                <a:srgbClr val="FF1414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819900" y="4318000"/>
            <a:ext cx="1131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1414"/>
                </a:solidFill>
                <a:latin typeface="Arial" charset="0"/>
              </a:rPr>
              <a:t>DAMA (EU)</a:t>
            </a:r>
            <a:endParaRPr lang="en-US">
              <a:solidFill>
                <a:srgbClr val="FF1414"/>
              </a:solidFill>
            </a:endParaRPr>
          </a:p>
        </p:txBody>
      </p:sp>
      <p:pic>
        <p:nvPicPr>
          <p:cNvPr id="13" name="Picture 12" descr="DAMA.jpg          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727449"/>
            <a:ext cx="4093633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94834" y="4010223"/>
            <a:ext cx="11123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F1414"/>
                </a:solidFill>
                <a:latin typeface="Arial" charset="0"/>
              </a:rPr>
              <a:t>DAMA (EU)</a:t>
            </a:r>
            <a:endParaRPr lang="en-US" dirty="0">
              <a:solidFill>
                <a:srgbClr val="FF1414"/>
              </a:solidFill>
            </a:endParaRPr>
          </a:p>
        </p:txBody>
      </p:sp>
      <p:pic>
        <p:nvPicPr>
          <p:cNvPr id="16" name="Picture 15" descr="Screen shot 2010-01-19 at 12.30.21 PM  Jan 19, 20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80580"/>
            <a:ext cx="4800600" cy="3417094"/>
          </a:xfrm>
          <a:prstGeom prst="rect">
            <a:avLst/>
          </a:prstGeom>
        </p:spPr>
      </p:pic>
      <p:pic>
        <p:nvPicPr>
          <p:cNvPr id="17" name="Picture 16" descr="Screen shot 2010-01-19 at 12.52.29 PM  Jan 19, 20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53" y="2331883"/>
            <a:ext cx="1861847" cy="1241232"/>
          </a:xfrm>
          <a:prstGeom prst="rect">
            <a:avLst/>
          </a:prstGeom>
        </p:spPr>
      </p:pic>
      <p:pic>
        <p:nvPicPr>
          <p:cNvPr id="18" name="Picture 17" descr="5)ingots.JP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1673025"/>
            <a:ext cx="2280449" cy="1707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Low-background techniques 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800" dirty="0" smtClean="0">
                <a:solidFill>
                  <a:srgbClr val="FF0000"/>
                </a:solidFill>
                <a:latin typeface="Chalkboard"/>
                <a:cs typeface="Chalkboard"/>
              </a:rPr>
              <a:t>(as applied to DM searches)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Bag-of-tricks: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Depth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Shielding (active &amp; passive)</a:t>
            </a:r>
          </a:p>
          <a:p>
            <a:pPr algn="l">
              <a:buFontTx/>
              <a:buChar char="•"/>
            </a:pP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err="1" smtClean="0">
                <a:solidFill>
                  <a:srgbClr val="FF0000"/>
                </a:solidFill>
                <a:latin typeface="Chalkboard"/>
                <a:cs typeface="Chalkboard"/>
              </a:rPr>
              <a:t>Radiopurity</a:t>
            </a:r>
            <a:endParaRPr lang="en-US" sz="1400" u="sng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Background rejection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Special detector properties</a:t>
            </a:r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642815"/>
            <a:ext cx="4086225" cy="618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0-01-19 at 12.52.55 PM  Jan 19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2600"/>
            <a:ext cx="4972618" cy="1911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884" y="2580363"/>
            <a:ext cx="2372016" cy="1454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2580363"/>
            <a:ext cx="1863769" cy="1454149"/>
          </a:xfrm>
          <a:prstGeom prst="rect">
            <a:avLst/>
          </a:prstGeom>
        </p:spPr>
      </p:pic>
      <p:pic>
        <p:nvPicPr>
          <p:cNvPr id="21" name="Picture 20" descr="directional freezing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51" y="651120"/>
            <a:ext cx="2500097" cy="1875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7031" y="4641849"/>
            <a:ext cx="1820069" cy="194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2526304" y="21590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Directional freezing of C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6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F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16604" y="39243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Ge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zone refinement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0" y="620395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Electroformed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Cu cryostat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573596" y="6582058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…and yet not enough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per se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to catch a WIMP…</a:t>
            </a: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-19548" y="4460379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mpurities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~1E-13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g/g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H="1">
            <a:off x="768256" y="4142879"/>
            <a:ext cx="348348" cy="317500"/>
          </a:xfrm>
          <a:prstGeom prst="line">
            <a:avLst/>
          </a:prstGeom>
          <a:noFill/>
          <a:ln w="28575">
            <a:solidFill>
              <a:srgbClr val="FF071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flipH="1" flipV="1">
            <a:off x="133350" y="4809842"/>
            <a:ext cx="76200" cy="437158"/>
          </a:xfrm>
          <a:prstGeom prst="line">
            <a:avLst/>
          </a:prstGeom>
          <a:noFill/>
          <a:ln w="28575">
            <a:solidFill>
              <a:srgbClr val="FF071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Low-background techniques 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800" dirty="0" smtClean="0">
                <a:solidFill>
                  <a:srgbClr val="FF0000"/>
                </a:solidFill>
                <a:latin typeface="Chalkboard"/>
                <a:cs typeface="Chalkboard"/>
              </a:rPr>
              <a:t>(as applied to DM searches)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Bag-of-tricks: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Depth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Shielding (active &amp; passive)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Radiopurity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Background rejection</a:t>
            </a:r>
          </a:p>
          <a:p>
            <a:pPr algn="l">
              <a:buFontTx/>
              <a:buChar char="•"/>
            </a:pP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 Special detector properties</a:t>
            </a:r>
            <a:endParaRPr lang="en-US" sz="1800" u="sng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7" name="Picture 6" descr="Screen shot 2010-01-18 at 10.03.41 PM  Jan 18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2300"/>
            <a:ext cx="4939033" cy="3695700"/>
          </a:xfrm>
          <a:prstGeom prst="rect">
            <a:avLst/>
          </a:prstGeom>
        </p:spPr>
      </p:pic>
      <p:pic>
        <p:nvPicPr>
          <p:cNvPr id="11" name="Picture 10" descr="Screen shot 2010-01-18 at 10.04.12 PM  Jan 18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46" y="651120"/>
            <a:ext cx="4618261" cy="2511180"/>
          </a:xfrm>
          <a:prstGeom prst="rect">
            <a:avLst/>
          </a:prstGeom>
        </p:spPr>
      </p:pic>
      <p:pic>
        <p:nvPicPr>
          <p:cNvPr id="12" name="Picture 11" descr="neutrino as backgrou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033" y="3695700"/>
            <a:ext cx="4162231" cy="31623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149352" y="3251201"/>
            <a:ext cx="3951912" cy="50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Ridiculous or sublime? (one way or another,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this is t</a:t>
            </a:r>
            <a:r>
              <a:rPr lang="en-US" sz="1400" baseline="0" dirty="0" smtClean="0">
                <a:solidFill>
                  <a:srgbClr val="FF0000"/>
                </a:solidFill>
                <a:latin typeface="Chalkboard"/>
                <a:cs typeface="Chalkboard"/>
              </a:rPr>
              <a:t>he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end of the road)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0-01-19 at 1.04.48 PM  Jan 19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" y="38082"/>
            <a:ext cx="8903755" cy="576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0-01-19 at 1.04.48 PM  Jan 19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5" y="38082"/>
            <a:ext cx="8903755" cy="5765800"/>
          </a:xfrm>
          <a:prstGeom prst="rect">
            <a:avLst/>
          </a:prstGeom>
        </p:spPr>
      </p:pic>
      <p:pic>
        <p:nvPicPr>
          <p:cNvPr id="3" name="Picture 2" descr="DirtyJobs1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33" y="5096444"/>
            <a:ext cx="2345267" cy="176155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067237" y="5803882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1829" y="5520274"/>
            <a:ext cx="6617696" cy="2301379"/>
          </a:xfrm>
        </p:spPr>
        <p:txBody>
          <a:bodyPr>
            <a:norm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(theory types</a:t>
            </a:r>
          </a:p>
          <a:p>
            <a:pPr algn="r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come up with the </a:t>
            </a:r>
          </a:p>
          <a:p>
            <a:pPr algn="r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funny names, </a:t>
            </a:r>
          </a:p>
          <a:p>
            <a:pPr algn="r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we get to do the </a:t>
            </a:r>
          </a:p>
          <a:p>
            <a:pPr algn="r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rest of the job) </a:t>
            </a: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75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The sociology of this field: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11" name="Picture 3" descr="Screen shot 2009-11-11 at 6.55.11 PM  Nov 11, 200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232700"/>
            <a:ext cx="8204200" cy="3407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8000" y="140734"/>
            <a:ext cx="7937500" cy="6425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Q: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What do you get if everyone is right?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275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The sociology of this field: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/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1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8000" y="140734"/>
            <a:ext cx="7937500" cy="6425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rgbClr val="FF0000"/>
              </a:solidFill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  <a:p>
            <a:pPr lvl="0" algn="ctr">
              <a:spcBef>
                <a:spcPct val="0"/>
              </a:spcBef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A:  ART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pic>
        <p:nvPicPr>
          <p:cNvPr id="5" name="Picture 4" descr="all_plots_nightm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524" y="482599"/>
            <a:ext cx="4711700" cy="4698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01-21 at 9.38.25 AM  Jan 21, 20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196" y="4042836"/>
            <a:ext cx="2650662" cy="21082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90" y="533400"/>
            <a:ext cx="4741341" cy="6197600"/>
          </a:xfrm>
        </p:spPr>
        <p:txBody>
          <a:bodyPr>
            <a:noAutofit/>
          </a:bodyPr>
          <a:lstStyle/>
          <a:p>
            <a:r>
              <a:rPr lang="en-US" sz="1400" dirty="0" smtClean="0">
                <a:latin typeface="Chalkboard"/>
                <a:cs typeface="Chalkboard"/>
              </a:rPr>
              <a:t> A number of “hints” of discovery already available. </a:t>
            </a:r>
          </a:p>
          <a:p>
            <a:pPr>
              <a:buNone/>
            </a:pPr>
            <a:r>
              <a:rPr lang="en-US" sz="1400" dirty="0" smtClean="0">
                <a:latin typeface="Chalkboard"/>
                <a:cs typeface="Chalkboard"/>
              </a:rPr>
              <a:t>     But it takes just one finger on the Ouija board to </a:t>
            </a:r>
          </a:p>
          <a:p>
            <a:pPr>
              <a:buNone/>
            </a:pPr>
            <a:r>
              <a:rPr lang="en-US" sz="1400" dirty="0" smtClean="0">
                <a:latin typeface="Chalkboard"/>
                <a:cs typeface="Chalkboard"/>
              </a:rPr>
              <a:t>     set it into motion…</a:t>
            </a:r>
          </a:p>
          <a:p>
            <a:pPr>
              <a:buNone/>
            </a:pPr>
            <a:r>
              <a:rPr lang="en-US" sz="1400" dirty="0" smtClean="0">
                <a:latin typeface="Chalkboard"/>
                <a:cs typeface="Chalkboard"/>
              </a:rPr>
              <a:t>     The LHC should offer some help soon </a:t>
            </a:r>
          </a:p>
          <a:p>
            <a:pPr>
              <a:buNone/>
            </a:pPr>
            <a:r>
              <a:rPr lang="en-US" sz="1400" dirty="0" smtClean="0">
                <a:latin typeface="Chalkboard"/>
                <a:cs typeface="Chalkboard"/>
              </a:rPr>
              <a:t>     (man-made Dark Matter!)</a:t>
            </a: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r>
              <a:rPr lang="en-US" sz="1400" dirty="0" smtClean="0">
                <a:latin typeface="Chalkboard"/>
                <a:cs typeface="Chalkboard"/>
              </a:rPr>
              <a:t> In a few years (decades?) we will regard Dark Matter as just another form of natural radiation (and a background to other experiments).</a:t>
            </a: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r>
              <a:rPr lang="en-US" sz="1400" dirty="0" smtClean="0">
                <a:latin typeface="Chalkboard"/>
                <a:cs typeface="Chalkboard"/>
              </a:rPr>
              <a:t> Along the way we will bump into many manifestations of natural radioactivity that we have not yet realized are there…</a:t>
            </a:r>
          </a:p>
          <a:p>
            <a:pPr>
              <a:buNone/>
            </a:pPr>
            <a:r>
              <a:rPr lang="en-US" sz="1400" dirty="0" smtClean="0">
                <a:latin typeface="Chalkboard"/>
                <a:cs typeface="Chalkboard"/>
              </a:rPr>
              <a:t>     … and many mundane artifacts:</a:t>
            </a:r>
          </a:p>
          <a:p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pPr>
              <a:buNone/>
            </a:pPr>
            <a:endParaRPr lang="en-US" sz="1400" dirty="0" smtClean="0">
              <a:latin typeface="Chalkboard"/>
              <a:cs typeface="Chalkboard"/>
            </a:endParaRPr>
          </a:p>
          <a:p>
            <a:r>
              <a:rPr lang="en-US" sz="1400" dirty="0" smtClean="0">
                <a:latin typeface="Chalkboard"/>
                <a:cs typeface="Chalkboard"/>
              </a:rPr>
              <a:t> No degree of enthusiasm (impatience?) from us will hasten this process.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-37996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What will it take </a:t>
            </a:r>
            <a:r>
              <a:rPr lang="en-US" sz="2400" dirty="0" smtClean="0">
                <a:solidFill>
                  <a:srgbClr val="FF0000"/>
                </a:solidFill>
                <a:latin typeface="Chalkboard"/>
                <a:ea typeface="+mj-ea"/>
                <a:cs typeface="Chalkboard"/>
              </a:rPr>
              <a:t>to call it “Dark matter”?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</a:b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  <p:pic>
        <p:nvPicPr>
          <p:cNvPr id="5" name="Picture 4" descr="matrushk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068" y="1149327"/>
            <a:ext cx="3332933" cy="3862941"/>
          </a:xfrm>
          <a:prstGeom prst="rect">
            <a:avLst/>
          </a:prstGeom>
        </p:spPr>
      </p:pic>
      <p:pic>
        <p:nvPicPr>
          <p:cNvPr id="7" name="Picture 6" descr="Screen shot 2010-01-21 at 9.38.13 AM  Jan 21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2837"/>
            <a:ext cx="2930296" cy="21082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958568" y="4952998"/>
            <a:ext cx="3718832" cy="1739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WIMp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searches: a </a:t>
            </a:r>
            <a:r>
              <a:rPr lang="en-US" noProof="0" dirty="0" err="1" smtClean="0">
                <a:solidFill>
                  <a:srgbClr val="FF0000"/>
                </a:solidFill>
                <a:latin typeface="Chalkboard"/>
                <a:cs typeface="Chalkboard"/>
              </a:rPr>
              <a:t>q</a:t>
            </a: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uixotic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fight against backgrounds.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9" name="Picture 8" descr="ouija_boar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7828" y="533400"/>
            <a:ext cx="1424679" cy="142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4F508C-5B1D-6747-9C99-C1386C7F59B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19139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-13970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How do you look for </a:t>
            </a:r>
            <a:r>
              <a:rPr lang="en-US" sz="2800" dirty="0" err="1" smtClean="0">
                <a:latin typeface="Chalkboard"/>
                <a:cs typeface="Chalkboard"/>
              </a:rPr>
              <a:t>WIMPs</a:t>
            </a:r>
            <a:r>
              <a:rPr lang="en-US" sz="2800" dirty="0" smtClean="0">
                <a:latin typeface="Chalkboard"/>
                <a:cs typeface="Chalkboard"/>
              </a:rPr>
              <a:t> in the lab?</a:t>
            </a:r>
          </a:p>
        </p:txBody>
      </p:sp>
      <p:pic>
        <p:nvPicPr>
          <p:cNvPr id="219140" name="Picture 1032" descr="Homestake.jpg copy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8382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2" name="Picture 1032" descr="scattering.gif    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51150"/>
            <a:ext cx="289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685800"/>
            <a:ext cx="173196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reen shot 2010-12-09 at 12.49.07 PM  Dec 9, 20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1" y="2277462"/>
            <a:ext cx="5861050" cy="4580538"/>
          </a:xfrm>
          <a:prstGeom prst="rect">
            <a:avLst/>
          </a:prstGeom>
        </p:spPr>
      </p:pic>
      <p:sp>
        <p:nvSpPr>
          <p:cNvPr id="219141" name="Rectangle 5"/>
          <p:cNvSpPr>
            <a:spLocks/>
          </p:cNvSpPr>
          <p:nvPr/>
        </p:nvSpPr>
        <p:spPr bwMode="auto">
          <a:xfrm>
            <a:off x="4506380" y="5164914"/>
            <a:ext cx="3518076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It’s all a game of billiards, really.</a:t>
            </a:r>
            <a:endParaRPr lang="en-US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257913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Some of the fun toys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we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 are going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to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j-ea"/>
                <a:cs typeface="Chalkboard"/>
              </a:rPr>
              <a:t>play with in the lab: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j-ea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162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776C35E-84EB-9A4A-B095-CAF0729182D5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21187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You have to start small before you grow BIG</a:t>
            </a:r>
          </a:p>
        </p:txBody>
      </p:sp>
      <p:pic>
        <p:nvPicPr>
          <p:cNvPr id="221188" name="Picture 4" descr="/work in progress/CF3I bubble chamber/movies and pix/bubbl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9144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9" name="Rectangle 5"/>
          <p:cNvSpPr>
            <a:spLocks/>
          </p:cNvSpPr>
          <p:nvPr/>
        </p:nvSpPr>
        <p:spPr bwMode="auto">
          <a:xfrm>
            <a:off x="173038" y="896938"/>
            <a:ext cx="3849771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FFE701"/>
                </a:solidFill>
                <a:latin typeface="Chalkboard"/>
                <a:ea typeface="Arial" charset="0"/>
                <a:cs typeface="Chalkboard"/>
              </a:rPr>
              <a:t>Inch-</a:t>
            </a:r>
            <a:r>
              <a:rPr lang="en-US" sz="1600" dirty="0" smtClean="0">
                <a:solidFill>
                  <a:srgbClr val="FFE701"/>
                </a:solidFill>
                <a:latin typeface="Chalkboard"/>
                <a:ea typeface="Arial" charset="0"/>
                <a:cs typeface="Chalkboard"/>
              </a:rPr>
              <a:t>sized </a:t>
            </a:r>
            <a:r>
              <a:rPr lang="en-US" sz="1600" dirty="0">
                <a:solidFill>
                  <a:srgbClr val="FFE701"/>
                </a:solidFill>
                <a:latin typeface="Chalkboard"/>
                <a:ea typeface="Arial" charset="0"/>
                <a:cs typeface="Chalkboard"/>
              </a:rPr>
              <a:t>early COUPP bubble chamber</a:t>
            </a:r>
            <a:endParaRPr lang="en-US" sz="1600" baseline="30000" dirty="0">
              <a:solidFill>
                <a:srgbClr val="FFE701"/>
              </a:solidFill>
              <a:latin typeface="Chalkboard"/>
              <a:ea typeface="Arial" charset="0"/>
              <a:cs typeface="Chalkboard"/>
            </a:endParaRPr>
          </a:p>
        </p:txBody>
      </p:sp>
      <p:pic>
        <p:nvPicPr>
          <p:cNvPr id="221190" name="Picture 2" descr="Screen shot 2009-11-12 at 12.59.09 AM  Nov 12, 200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86200"/>
            <a:ext cx="40386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1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86225" y="1828800"/>
            <a:ext cx="5057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92" name="Rectangle 10"/>
          <p:cNvSpPr>
            <a:spLocks/>
          </p:cNvSpPr>
          <p:nvPr/>
        </p:nvSpPr>
        <p:spPr bwMode="auto">
          <a:xfrm>
            <a:off x="4072468" y="1524000"/>
            <a:ext cx="463480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COUPP 60kg at </a:t>
            </a:r>
            <a:r>
              <a:rPr lang="en-US" sz="1600" dirty="0" err="1" smtClean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Fermilab</a:t>
            </a:r>
            <a:r>
              <a:rPr lang="en-US" sz="1600" dirty="0" smtClean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 (500kg in preparation)</a:t>
            </a:r>
            <a:endParaRPr lang="en-US" sz="1600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1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1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1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118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9C4FEC-2093-A649-8CED-4E1F6A1ACC77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2323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You have to start small before you grow BIG</a:t>
            </a:r>
          </a:p>
        </p:txBody>
      </p:sp>
      <p:sp>
        <p:nvSpPr>
          <p:cNvPr id="223236" name="Rectangle 5"/>
          <p:cNvSpPr>
            <a:spLocks/>
          </p:cNvSpPr>
          <p:nvPr/>
        </p:nvSpPr>
        <p:spPr bwMode="auto">
          <a:xfrm>
            <a:off x="68263" y="896938"/>
            <a:ext cx="425741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Pretty much the same, “</a:t>
            </a:r>
            <a:r>
              <a:rPr lang="en-US" sz="1600" dirty="0" err="1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Mythbusters</a:t>
            </a:r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” version</a:t>
            </a:r>
            <a:endParaRPr lang="en-US" sz="1600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  <p:pic>
        <p:nvPicPr>
          <p:cNvPr id="223237" name="Picture 2" descr="Screen shot 2009-11-12 at 12.59.09 AM  Nov 12, 200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40386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8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6225" y="1828800"/>
            <a:ext cx="5057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40" name="Picture 8" descr="/Users/collar/Desktop/odds&amp;ends/superheated_water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52400" y="11239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/>
          </p:cNvSpPr>
          <p:nvPr/>
        </p:nvSpPr>
        <p:spPr bwMode="auto">
          <a:xfrm>
            <a:off x="4072468" y="1524000"/>
            <a:ext cx="446532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COUPP 60kg at </a:t>
            </a:r>
            <a:r>
              <a:rPr lang="en-US" sz="1600" dirty="0" err="1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Fermilab</a:t>
            </a:r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(500kg in preparation)</a:t>
            </a:r>
            <a:endParaRPr lang="en-US" sz="1600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3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3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324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9C4FEC-2093-A649-8CED-4E1F6A1ACC7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2323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You have to start small before you grow BIG</a:t>
            </a:r>
          </a:p>
        </p:txBody>
      </p:sp>
      <p:sp>
        <p:nvSpPr>
          <p:cNvPr id="223236" name="Rectangle 5"/>
          <p:cNvSpPr>
            <a:spLocks/>
          </p:cNvSpPr>
          <p:nvPr/>
        </p:nvSpPr>
        <p:spPr bwMode="auto">
          <a:xfrm>
            <a:off x="68263" y="896938"/>
            <a:ext cx="425741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Pretty much the same, “</a:t>
            </a:r>
            <a:r>
              <a:rPr lang="en-US" sz="1600" dirty="0" err="1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Mythbusters</a:t>
            </a:r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” version</a:t>
            </a:r>
            <a:endParaRPr lang="en-US" sz="1600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  <p:pic>
        <p:nvPicPr>
          <p:cNvPr id="223237" name="Picture 2" descr="Screen shot 2009-11-12 at 12.59.09 AM  Nov 12, 200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403860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Rectangle 10"/>
          <p:cNvSpPr>
            <a:spLocks/>
          </p:cNvSpPr>
          <p:nvPr/>
        </p:nvSpPr>
        <p:spPr bwMode="auto">
          <a:xfrm>
            <a:off x="5521325" y="825500"/>
            <a:ext cx="2312761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600" dirty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COUPP 60kg at </a:t>
            </a:r>
            <a:r>
              <a:rPr lang="en-US" sz="1600" dirty="0" smtClean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SNOLAB</a:t>
            </a:r>
            <a:endParaRPr lang="en-US" sz="1600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  <p:pic>
        <p:nvPicPr>
          <p:cNvPr id="223240" name="Picture 8" descr="/Users/collar/Desktop/odds&amp;ends/superheated_water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" y="11239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5945" y="896938"/>
            <a:ext cx="2244457" cy="9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coupp 60 SNOla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02" y="1143159"/>
            <a:ext cx="3157766" cy="56187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3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3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24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324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/>
          <p:cNvSpPr>
            <a:spLocks noChangeArrowheads="1"/>
          </p:cNvSpPr>
          <p:nvPr/>
        </p:nvSpPr>
        <p:spPr bwMode="auto">
          <a:xfrm>
            <a:off x="3794125" y="5686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476250" y="7620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Rejecting alphas: listening to particles (yes, listening)</a:t>
            </a:r>
            <a:endParaRPr lang="en-US" u="none" baseline="4000">
              <a:solidFill>
                <a:srgbClr val="FF1414"/>
              </a:solidFill>
              <a:latin typeface="Chalkboard" charset="0"/>
            </a:endParaRPr>
          </a:p>
        </p:txBody>
      </p:sp>
      <p:pic>
        <p:nvPicPr>
          <p:cNvPr id="26627" name="Picture 8" descr="quo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762000"/>
            <a:ext cx="41671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Screen shot 2009-11-11 at 7.10.48 PM  Nov 11, 2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419600"/>
            <a:ext cx="4064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04800" y="1676400"/>
            <a:ext cx="914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5"/>
          <p:cNvSpPr>
            <a:spLocks noChangeShapeType="1"/>
          </p:cNvSpPr>
          <p:nvPr/>
        </p:nvSpPr>
        <p:spPr bwMode="auto">
          <a:xfrm>
            <a:off x="1447800" y="1828800"/>
            <a:ext cx="1066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5"/>
          <p:cNvSpPr>
            <a:spLocks noChangeShapeType="1"/>
          </p:cNvSpPr>
          <p:nvPr/>
        </p:nvSpPr>
        <p:spPr bwMode="auto">
          <a:xfrm>
            <a:off x="381000" y="3886200"/>
            <a:ext cx="3352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Line 5"/>
          <p:cNvSpPr>
            <a:spLocks noChangeShapeType="1"/>
          </p:cNvSpPr>
          <p:nvPr/>
        </p:nvSpPr>
        <p:spPr bwMode="auto">
          <a:xfrm>
            <a:off x="304800" y="4038600"/>
            <a:ext cx="167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2"/>
          <p:cNvSpPr txBox="1">
            <a:spLocks noChangeArrowheads="1"/>
          </p:cNvSpPr>
          <p:nvPr/>
        </p:nvSpPr>
        <p:spPr bwMode="auto">
          <a:xfrm>
            <a:off x="4038600" y="5257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 u="none">
                <a:solidFill>
                  <a:schemeClr val="tx2"/>
                </a:solidFill>
                <a:latin typeface="Chalkboard" charset="0"/>
              </a:rPr>
              <a:t>PICASSO demonstrates </a:t>
            </a:r>
            <a:r>
              <a:rPr lang="en-US" sz="1400" b="0" u="none">
                <a:solidFill>
                  <a:schemeClr val="tx2"/>
                </a:solidFill>
                <a:latin typeface="Symbol" charset="0"/>
                <a:cs typeface="Symbol" charset="0"/>
              </a:rPr>
              <a:t>a</a:t>
            </a:r>
            <a:r>
              <a:rPr lang="en-US" sz="1400" b="0" u="none">
                <a:solidFill>
                  <a:schemeClr val="tx2"/>
                </a:solidFill>
                <a:latin typeface="Chalkboard" charset="0"/>
              </a:rPr>
              <a:t> – nuc. recoil acoustic discrimination </a:t>
            </a:r>
          </a:p>
          <a:p>
            <a:r>
              <a:rPr lang="en-US" sz="1400" b="0" u="none">
                <a:solidFill>
                  <a:schemeClr val="tx2"/>
                </a:solidFill>
                <a:latin typeface="Chalkboard" charset="0"/>
              </a:rPr>
              <a:t>in Superheated Droplet Detectors (SDDs)</a:t>
            </a:r>
          </a:p>
          <a:p>
            <a:r>
              <a:rPr lang="en-US" sz="1400" b="0" u="none">
                <a:solidFill>
                  <a:schemeClr val="tx2"/>
                </a:solidFill>
                <a:latin typeface="Chalkboard" charset="0"/>
              </a:rPr>
              <a:t>F. Aubin </a:t>
            </a:r>
            <a:r>
              <a:rPr lang="en-US" sz="1400" b="0" i="1" u="none">
                <a:solidFill>
                  <a:schemeClr val="tx2"/>
                </a:solidFill>
                <a:latin typeface="Chalkboard" charset="0"/>
              </a:rPr>
              <a:t>et al.</a:t>
            </a:r>
            <a:r>
              <a:rPr lang="en-US" sz="1400" b="0" u="none">
                <a:solidFill>
                  <a:schemeClr val="tx2"/>
                </a:solidFill>
                <a:latin typeface="Chalkboard" charset="0"/>
              </a:rPr>
              <a:t>, New J. Phys 10 (2008) 103017</a:t>
            </a:r>
          </a:p>
        </p:txBody>
      </p:sp>
      <p:pic>
        <p:nvPicPr>
          <p:cNvPr id="26634" name="Picture 16" descr="Screen shot 2009-11-11 at 7.34.07 PM  Nov 11, 20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914400"/>
            <a:ext cx="47164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5"/>
          <p:cNvSpPr>
            <a:spLocks noChangeArrowheads="1"/>
          </p:cNvSpPr>
          <p:nvPr/>
        </p:nvSpPr>
        <p:spPr bwMode="auto">
          <a:xfrm>
            <a:off x="3794125" y="5686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476250" y="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E-961 progress: acoustic alpha</a:t>
            </a:r>
            <a:r>
              <a:rPr lang="es-ES_tradnl" sz="3200" u="none">
                <a:solidFill>
                  <a:srgbClr val="FF1414"/>
                </a:solidFill>
                <a:latin typeface="Chalkboard" charset="0"/>
              </a:rPr>
              <a:t> </a:t>
            </a:r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- nuclear recoil discrimination</a:t>
            </a:r>
            <a:endParaRPr lang="en-US" u="none" baseline="4000">
              <a:solidFill>
                <a:srgbClr val="FF1414"/>
              </a:solidFill>
              <a:latin typeface="Chalkboard" charset="0"/>
            </a:endParaRPr>
          </a:p>
        </p:txBody>
      </p:sp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228600" y="4495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u="none">
                <a:solidFill>
                  <a:schemeClr val="tx2"/>
                </a:solidFill>
                <a:latin typeface="Chalkboard" charset="0"/>
              </a:rPr>
              <a:t>We observe two distinct families of single bubble bulk events in a 4 kg chamber:</a:t>
            </a:r>
          </a:p>
          <a:p>
            <a:endParaRPr lang="en-US" sz="1600" b="0" u="none">
              <a:solidFill>
                <a:schemeClr val="tx2"/>
              </a:solidFill>
              <a:latin typeface="Chalkboard" charset="0"/>
            </a:endParaRPr>
          </a:p>
          <a:p>
            <a:pPr>
              <a:buFontTx/>
              <a:buChar char="•"/>
            </a:pP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 Discrimination increases with frequency, as expected.</a:t>
            </a:r>
          </a:p>
          <a:p>
            <a:pPr>
              <a:buFontTx/>
              <a:buChar char="•"/>
            </a:pP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 We have a handle on which is which (Rn time-correlated pairs following injection, S-AmBe calibrations, NUMI-beam events).</a:t>
            </a:r>
          </a:p>
          <a:p>
            <a:pPr>
              <a:buFontTx/>
              <a:buChar char="•"/>
            </a:pP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 Very high discrimination against </a:t>
            </a:r>
            <a:r>
              <a:rPr lang="en-US" sz="1200" b="0" u="none">
                <a:solidFill>
                  <a:schemeClr val="tx2"/>
                </a:solidFill>
                <a:latin typeface="Symbol" charset="0"/>
                <a:cs typeface="Symbol" charset="0"/>
              </a:rPr>
              <a:t>a</a:t>
            </a:r>
            <a:r>
              <a:rPr lang="ja-JP" altLang="en-US" sz="1200" b="0" u="none">
                <a:solidFill>
                  <a:schemeClr val="tx2"/>
                </a:solidFill>
                <a:latin typeface="Chalkboard" charset="0"/>
              </a:rPr>
              <a:t>’</a:t>
            </a:r>
            <a:r>
              <a:rPr lang="en-US" altLang="ja-JP" sz="1200" b="0" u="none">
                <a:solidFill>
                  <a:schemeClr val="tx2"/>
                </a:solidFill>
                <a:latin typeface="Chalkboard" charset="0"/>
              </a:rPr>
              <a:t>s is clear (~1E-5 rejection factor, we don</a:t>
            </a: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’</a:t>
            </a:r>
            <a:r>
              <a:rPr lang="en-US" altLang="ja-JP" sz="1200" b="0" u="none">
                <a:solidFill>
                  <a:schemeClr val="tx2"/>
                </a:solidFill>
                <a:latin typeface="Chalkboard" charset="0"/>
              </a:rPr>
              <a:t>t have enough statistics yet to determine this)</a:t>
            </a:r>
          </a:p>
          <a:p>
            <a:pPr>
              <a:buFontTx/>
              <a:buChar char="•"/>
            </a:pP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 Discrimination is considerably better than in PICASSO’s droplet detectors (multiple reasons for this). </a:t>
            </a:r>
          </a:p>
          <a:p>
            <a:pPr>
              <a:buFontTx/>
              <a:buChar char="•"/>
            </a:pP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 Challenge in obtaining same discrimination in the larger devices: increasing number of sensors while reducing (</a:t>
            </a:r>
            <a:r>
              <a:rPr lang="en-US" sz="1200" b="0" u="none">
                <a:solidFill>
                  <a:schemeClr val="tx2"/>
                </a:solidFill>
                <a:latin typeface="Symbol" charset="0"/>
                <a:cs typeface="Symbol" charset="0"/>
              </a:rPr>
              <a:t>a</a:t>
            </a:r>
            <a:r>
              <a:rPr lang="en-US" sz="1200" b="0" u="none">
                <a:solidFill>
                  <a:schemeClr val="tx2"/>
                </a:solidFill>
                <a:latin typeface="Chalkboard" charset="0"/>
              </a:rPr>
              <a:t>,n).</a:t>
            </a: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-152400" y="6096000"/>
            <a:ext cx="952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Relaxes internal radiopurity goals by 4-5 orders of magnitude</a:t>
            </a:r>
            <a:endParaRPr lang="en-US" u="none" baseline="4000">
              <a:solidFill>
                <a:srgbClr val="FF1414"/>
              </a:solidFill>
              <a:latin typeface="Chalkboard" charset="0"/>
            </a:endParaRPr>
          </a:p>
        </p:txBody>
      </p:sp>
      <p:grpSp>
        <p:nvGrpSpPr>
          <p:cNvPr id="28677" name="Group 11"/>
          <p:cNvGrpSpPr>
            <a:grpSpLocks/>
          </p:cNvGrpSpPr>
          <p:nvPr/>
        </p:nvGrpSpPr>
        <p:grpSpPr bwMode="auto">
          <a:xfrm>
            <a:off x="-7938" y="871538"/>
            <a:ext cx="4800601" cy="3624262"/>
            <a:chOff x="152400" y="1944268"/>
            <a:chExt cx="4800600" cy="3624682"/>
          </a:xfrm>
        </p:grpSpPr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185738" y="1944268"/>
              <a:ext cx="4552949" cy="3594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685" name="Picture 6" descr="neutron_eventBi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05" b="11601"/>
            <a:stretch>
              <a:fillRect/>
            </a:stretch>
          </p:blipFill>
          <p:spPr bwMode="auto">
            <a:xfrm>
              <a:off x="152400" y="2046288"/>
              <a:ext cx="4800600" cy="352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1828800" y="609600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Neutron</a:t>
            </a:r>
          </a:p>
        </p:txBody>
      </p:sp>
      <p:grpSp>
        <p:nvGrpSpPr>
          <p:cNvPr id="28679" name="Group 8"/>
          <p:cNvGrpSpPr>
            <a:grpSpLocks/>
          </p:cNvGrpSpPr>
          <p:nvPr/>
        </p:nvGrpSpPr>
        <p:grpSpPr bwMode="auto">
          <a:xfrm>
            <a:off x="4586288" y="901700"/>
            <a:ext cx="4552950" cy="3594100"/>
            <a:chOff x="4657512" y="1957279"/>
            <a:chExt cx="4553903" cy="3593783"/>
          </a:xfrm>
        </p:grpSpPr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4657512" y="1957279"/>
              <a:ext cx="4553903" cy="3593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683" name="Picture 5" descr="alpha_eventBi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0" t="16672" r="6635" b="13303"/>
            <a:stretch>
              <a:fillRect/>
            </a:stretch>
          </p:blipFill>
          <p:spPr bwMode="auto">
            <a:xfrm>
              <a:off x="4800600" y="2133600"/>
              <a:ext cx="4171950" cy="336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6477000" y="604838"/>
            <a:ext cx="984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Chalkboard" charset="0"/>
                <a:cs typeface="Chalkboard" charset="0"/>
              </a:rPr>
              <a:t>Alpha</a:t>
            </a:r>
          </a:p>
        </p:txBody>
      </p:sp>
      <p:sp>
        <p:nvSpPr>
          <p:cNvPr id="28681" name="Rectangle 3"/>
          <p:cNvSpPr>
            <a:spLocks noChangeArrowheads="1"/>
          </p:cNvSpPr>
          <p:nvPr/>
        </p:nvSpPr>
        <p:spPr bwMode="auto">
          <a:xfrm>
            <a:off x="609600" y="76200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2000" u="none" baseline="4000">
                <a:solidFill>
                  <a:srgbClr val="FF1414"/>
                </a:solidFill>
                <a:latin typeface="Chalkboard" charset="0"/>
              </a:rPr>
              <a:t>Phys. Rev. Lett. 106 (2011) 021303</a:t>
            </a:r>
            <a:endParaRPr lang="en-US" sz="2000" u="none" baseline="4000">
              <a:solidFill>
                <a:srgbClr val="FF1414"/>
              </a:solidFill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54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ChangeArrowheads="1"/>
          </p:cNvSpPr>
          <p:nvPr/>
        </p:nvSpPr>
        <p:spPr bwMode="auto">
          <a:xfrm>
            <a:off x="3794125" y="56864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-228600" y="-76200"/>
            <a:ext cx="958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COUPP progress: acoustic alpha</a:t>
            </a:r>
            <a:r>
              <a:rPr lang="es-ES_tradnl" sz="3200" u="none">
                <a:solidFill>
                  <a:srgbClr val="FF1414"/>
                </a:solidFill>
                <a:latin typeface="Chalkboard" charset="0"/>
              </a:rPr>
              <a:t> </a:t>
            </a:r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- nuclear recoil discrimination</a:t>
            </a:r>
            <a:endParaRPr lang="en-US" u="none" baseline="4000">
              <a:solidFill>
                <a:srgbClr val="FF1414"/>
              </a:solidFill>
              <a:latin typeface="Chalkboard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-1447800" y="594360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en-US" sz="2800" u="none" baseline="4000">
              <a:solidFill>
                <a:srgbClr val="FF1414"/>
              </a:solidFill>
              <a:latin typeface="Chalkboard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-990600" y="99060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sz="3200" u="none" baseline="4000">
                <a:solidFill>
                  <a:srgbClr val="FF1414"/>
                </a:solidFill>
                <a:latin typeface="Chalkboard" charset="0"/>
              </a:rPr>
              <a:t>SNOlab COUPP-4kg data</a:t>
            </a:r>
            <a:endParaRPr lang="en-US" u="none" baseline="4000">
              <a:solidFill>
                <a:srgbClr val="FF1414"/>
              </a:solidFill>
              <a:latin typeface="Chalkboard" charset="0"/>
            </a:endParaRPr>
          </a:p>
        </p:txBody>
      </p:sp>
      <p:pic>
        <p:nvPicPr>
          <p:cNvPr id="30725" name="Picture 3" descr="Coupp4Sh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4kg@SNOla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Screen shot 2010-11-03 at 11.35.08 AM  Nov 3, 20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87888"/>
            <a:ext cx="28956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3"/>
          <p:cNvSpPr>
            <a:spLocks noChangeArrowheads="1"/>
          </p:cNvSpPr>
          <p:nvPr/>
        </p:nvSpPr>
        <p:spPr bwMode="auto">
          <a:xfrm>
            <a:off x="-1028700" y="1295400"/>
            <a:ext cx="819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s-ES_tradnl" u="none" baseline="4000">
                <a:solidFill>
                  <a:srgbClr val="FF1414"/>
                </a:solidFill>
                <a:latin typeface="Chalkboard" charset="0"/>
              </a:rPr>
              <a:t>Gamma rejection &gt;1E+10</a:t>
            </a:r>
            <a:r>
              <a:rPr lang="es-ES_tradnl" u="none">
                <a:solidFill>
                  <a:srgbClr val="FF1414"/>
                </a:solidFill>
                <a:latin typeface="Chalkboard" charset="0"/>
              </a:rPr>
              <a:t> </a:t>
            </a:r>
          </a:p>
          <a:p>
            <a:pPr algn="ctr" eaLnBrk="1" hangingPunct="1"/>
            <a:r>
              <a:rPr lang="es-ES_tradnl" u="none" baseline="4000">
                <a:solidFill>
                  <a:srgbClr val="FF1414"/>
                </a:solidFill>
                <a:latin typeface="Chalkboard" charset="0"/>
              </a:rPr>
              <a:t>(best in the field)</a:t>
            </a:r>
          </a:p>
          <a:p>
            <a:pPr algn="ctr" eaLnBrk="1" hangingPunct="1"/>
            <a:endParaRPr lang="es-ES_tradnl" u="none" baseline="4000">
              <a:solidFill>
                <a:srgbClr val="FF1414"/>
              </a:solidFill>
              <a:latin typeface="Chalkboard" charset="0"/>
            </a:endParaRPr>
          </a:p>
          <a:p>
            <a:pPr algn="ctr" eaLnBrk="1" hangingPunct="1"/>
            <a:r>
              <a:rPr lang="es-ES_tradnl" u="none" baseline="4000">
                <a:solidFill>
                  <a:srgbClr val="FF1414"/>
                </a:solidFill>
                <a:latin typeface="Chalkboard" charset="0"/>
              </a:rPr>
              <a:t>acoustic </a:t>
            </a:r>
            <a:r>
              <a:rPr lang="es-ES_tradnl" u="none" baseline="4000">
                <a:solidFill>
                  <a:srgbClr val="FF1414"/>
                </a:solidFill>
                <a:latin typeface="Symbol" charset="0"/>
                <a:cs typeface="Symbol" charset="0"/>
              </a:rPr>
              <a:t>a</a:t>
            </a:r>
            <a:r>
              <a:rPr lang="es-ES_tradnl" u="none" baseline="4000">
                <a:solidFill>
                  <a:srgbClr val="FF1414"/>
                </a:solidFill>
                <a:latin typeface="Chalkboard" charset="0"/>
                <a:cs typeface="Symbol" charset="0"/>
              </a:rPr>
              <a:t> rejection &gt;&gt;99.9%</a:t>
            </a:r>
          </a:p>
          <a:p>
            <a:pPr algn="ctr" eaLnBrk="1" hangingPunct="1"/>
            <a:r>
              <a:rPr lang="es-ES_tradnl" u="none" baseline="4000">
                <a:solidFill>
                  <a:srgbClr val="FF1414"/>
                </a:solidFill>
                <a:latin typeface="Chalkboard" charset="0"/>
                <a:cs typeface="Symbol" charset="0"/>
              </a:rPr>
              <a:t>(don’t know where it will stop yet)</a:t>
            </a:r>
            <a:endParaRPr lang="en-US" u="none" baseline="4000">
              <a:solidFill>
                <a:srgbClr val="FF1414"/>
              </a:solidFill>
              <a:latin typeface="Chalkboard" charset="0"/>
              <a:cs typeface="Symbol" charset="0"/>
            </a:endParaRPr>
          </a:p>
        </p:txBody>
      </p:sp>
      <p:pic>
        <p:nvPicPr>
          <p:cNvPr id="30729" name="Picture 10" descr="Screen shot 2012-05-16 at 9.03.34 AM  May 16, 201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0025"/>
            <a:ext cx="51054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6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2" descr="IMG_12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0775"/>
            <a:ext cx="33528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 txBox="1">
            <a:spLocks/>
          </p:cNvSpPr>
          <p:nvPr/>
        </p:nvSpPr>
        <p:spPr bwMode="auto">
          <a:xfrm>
            <a:off x="0" y="4572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800" b="0" u="none">
              <a:solidFill>
                <a:srgbClr val="0000FF"/>
              </a:solidFill>
              <a:latin typeface="Chalkboard" charset="0"/>
              <a:cs typeface="Chalkboard" charset="0"/>
            </a:endParaRPr>
          </a:p>
          <a:p>
            <a:endParaRPr lang="en-US" sz="800" b="0" u="none">
              <a:solidFill>
                <a:srgbClr val="0000FF"/>
              </a:solidFill>
              <a:latin typeface="Chalkboard" charset="0"/>
              <a:cs typeface="Chalkboard" charset="0"/>
            </a:endParaRPr>
          </a:p>
          <a:p>
            <a:pPr>
              <a:buFontTx/>
              <a:buChar char="•"/>
            </a:pPr>
            <a:r>
              <a:rPr lang="en-US" sz="20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 Ongoing precision measurements of CsI[Na] and NaI[Tl] quenching factor and </a:t>
            </a:r>
            <a:r>
              <a:rPr lang="en-US" sz="2000">
                <a:solidFill>
                  <a:srgbClr val="0000FF"/>
                </a:solidFill>
                <a:latin typeface="Chalkboard" charset="0"/>
                <a:cs typeface="Chalkboard" charset="0"/>
              </a:rPr>
              <a:t>CHANNELING</a:t>
            </a:r>
            <a:r>
              <a:rPr lang="en-US" sz="20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 at UC to cast light on effects of methodology, kinematic cutoff, etc.</a:t>
            </a:r>
          </a:p>
        </p:txBody>
      </p:sp>
      <p:pic>
        <p:nvPicPr>
          <p:cNvPr id="24579" name="Picture 9" descr="Screen shot 2010-10-04 at 3.39.54 PM  Oct 4, 20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4343400"/>
            <a:ext cx="3797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3276600" y="4114800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* Response to both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electron and nuclear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recoils measured.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*Use of ultra bialkali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PMT (40% QE) to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avoid threshold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effects (x3 light yield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of previous meas.)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*Crystal with known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(growth) axis </a:t>
            </a:r>
          </a:p>
          <a:p>
            <a:r>
              <a:rPr lang="en-US" sz="1600" b="0" u="none">
                <a:solidFill>
                  <a:srgbClr val="0000FF"/>
                </a:solidFill>
                <a:latin typeface="Chalkboard" charset="0"/>
                <a:cs typeface="Chalkboard" charset="0"/>
              </a:rPr>
              <a:t>orientation. </a:t>
            </a:r>
          </a:p>
          <a:p>
            <a:endParaRPr lang="en-US" sz="1600" b="0" u="none">
              <a:solidFill>
                <a:srgbClr val="0000FF"/>
              </a:solidFill>
              <a:latin typeface="Chalkboard" charset="0"/>
              <a:cs typeface="Chalkboard" charset="0"/>
            </a:endParaRPr>
          </a:p>
          <a:p>
            <a:endParaRPr lang="en-US" sz="1600" b="0" u="none">
              <a:solidFill>
                <a:srgbClr val="0000FF"/>
              </a:solidFill>
              <a:latin typeface="Chalkboard" charset="0"/>
              <a:cs typeface="Chalkboard" charset="0"/>
            </a:endParaRPr>
          </a:p>
        </p:txBody>
      </p:sp>
      <p:pic>
        <p:nvPicPr>
          <p:cNvPr id="24581" name="Picture 9" descr="Screen shot 2011-02-21 at 10.38.05 AM  Feb 21, 20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97180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8" descr="Screen shot 2010-06-26 at 10.56.24 PM  Jun 26, 201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1200"/>
            <a:ext cx="3286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9" descr="Screen shot 2010-06-26 at 10.53.47 PM  Jun 26, 20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7000"/>
            <a:ext cx="20574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553200" y="2362200"/>
            <a:ext cx="457200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u="none" dirty="0" err="1">
                <a:solidFill>
                  <a:schemeClr val="bg1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Bozorgnia</a:t>
            </a:r>
            <a:r>
              <a:rPr lang="en-US" sz="1400" u="none" dirty="0">
                <a:solidFill>
                  <a:schemeClr val="bg1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, </a:t>
            </a:r>
            <a:r>
              <a:rPr lang="en-US" sz="1400" u="none" dirty="0" err="1">
                <a:solidFill>
                  <a:schemeClr val="bg1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Gelmini</a:t>
            </a:r>
            <a:r>
              <a:rPr lang="en-US" sz="1400" u="none" dirty="0">
                <a:solidFill>
                  <a:schemeClr val="bg1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 &amp; </a:t>
            </a:r>
            <a:r>
              <a:rPr lang="en-US" sz="1400" u="none" dirty="0" err="1">
                <a:solidFill>
                  <a:schemeClr val="bg1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Gondolo</a:t>
            </a:r>
            <a:endParaRPr lang="en-US" sz="1400" u="none" dirty="0">
              <a:solidFill>
                <a:schemeClr val="bg1">
                  <a:lumMod val="50000"/>
                </a:schemeClr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4585" name="Title 1"/>
          <p:cNvSpPr txBox="1">
            <a:spLocks/>
          </p:cNvSpPr>
          <p:nvPr/>
        </p:nvSpPr>
        <p:spPr bwMode="auto">
          <a:xfrm>
            <a:off x="457200" y="25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0" u="none" dirty="0" smtClean="0">
                <a:solidFill>
                  <a:schemeClr val="tx2"/>
                </a:solidFill>
                <a:latin typeface="Chalkboard" charset="0"/>
                <a:cs typeface="Chalkboard" charset="0"/>
              </a:rPr>
              <a:t>The devil is in the details </a:t>
            </a:r>
          </a:p>
          <a:p>
            <a:pPr algn="ctr"/>
            <a:r>
              <a:rPr lang="en-US" b="0" u="none" dirty="0" smtClean="0">
                <a:solidFill>
                  <a:schemeClr val="tx2"/>
                </a:solidFill>
                <a:latin typeface="Chalkboard" charset="0"/>
                <a:cs typeface="Chalkboard" charset="0"/>
              </a:rPr>
              <a:t>(quenching factors, channeling)</a:t>
            </a:r>
            <a:endParaRPr lang="en-US" b="0" u="none" dirty="0">
              <a:solidFill>
                <a:schemeClr val="tx2"/>
              </a:solidFill>
              <a:latin typeface="Chalkboard" charset="0"/>
              <a:cs typeface="Chalkboard" charset="0"/>
            </a:endParaRP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0" y="4267200"/>
            <a:ext cx="281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0" u="none">
                <a:solidFill>
                  <a:srgbClr val="FF0000"/>
                </a:solidFill>
                <a:latin typeface="Chalkboard" charset="0"/>
                <a:cs typeface="Chalkboard" charset="0"/>
              </a:rPr>
              <a:t>Double goniometer</a:t>
            </a:r>
          </a:p>
        </p:txBody>
      </p:sp>
      <p:sp>
        <p:nvSpPr>
          <p:cNvPr id="24587" name="Line 9"/>
          <p:cNvSpPr>
            <a:spLocks noChangeShapeType="1"/>
          </p:cNvSpPr>
          <p:nvPr/>
        </p:nvSpPr>
        <p:spPr bwMode="auto">
          <a:xfrm>
            <a:off x="1066800" y="4648200"/>
            <a:ext cx="685800" cy="228600"/>
          </a:xfrm>
          <a:prstGeom prst="line">
            <a:avLst/>
          </a:prstGeom>
          <a:noFill/>
          <a:ln w="9525">
            <a:solidFill>
              <a:srgbClr val="FF141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5867400" y="4310063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0" u="none">
                <a:solidFill>
                  <a:srgbClr val="FF0000"/>
                </a:solidFill>
                <a:latin typeface="Chalkboard" charset="0"/>
                <a:cs typeface="Chalkboard" charset="0"/>
              </a:rPr>
              <a:t>2.8 MeV DD neutron gun</a:t>
            </a:r>
          </a:p>
          <a:p>
            <a:r>
              <a:rPr lang="en-US" sz="1600" b="0" u="none">
                <a:solidFill>
                  <a:srgbClr val="FF0000"/>
                </a:solidFill>
                <a:latin typeface="Chalkboard" charset="0"/>
                <a:cs typeface="Chalkboard" charset="0"/>
              </a:rPr>
              <a:t>(neutron scattering)</a:t>
            </a:r>
          </a:p>
        </p:txBody>
      </p:sp>
      <p:sp>
        <p:nvSpPr>
          <p:cNvPr id="24589" name="Line 9"/>
          <p:cNvSpPr>
            <a:spLocks noChangeShapeType="1"/>
          </p:cNvSpPr>
          <p:nvPr/>
        </p:nvSpPr>
        <p:spPr bwMode="auto">
          <a:xfrm>
            <a:off x="7848600" y="4648200"/>
            <a:ext cx="381000" cy="76200"/>
          </a:xfrm>
          <a:prstGeom prst="line">
            <a:avLst/>
          </a:prstGeom>
          <a:noFill/>
          <a:ln w="9525">
            <a:solidFill>
              <a:srgbClr val="FF141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0" name="Rectangle 12"/>
          <p:cNvSpPr>
            <a:spLocks noChangeArrowheads="1"/>
          </p:cNvSpPr>
          <p:nvPr/>
        </p:nvSpPr>
        <p:spPr bwMode="auto">
          <a:xfrm>
            <a:off x="6629400" y="3048000"/>
            <a:ext cx="2514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1400" b="0" u="none">
                <a:solidFill>
                  <a:srgbClr val="FF0000"/>
                </a:solidFill>
                <a:latin typeface="Chalkboard" charset="0"/>
              </a:rPr>
              <a:t>Certain models  </a:t>
            </a:r>
          </a:p>
          <a:p>
            <a:pPr algn="ctr" eaLnBrk="1" hangingPunct="1"/>
            <a:r>
              <a:rPr lang="en-US" sz="1400" b="0" u="none">
                <a:solidFill>
                  <a:srgbClr val="FF0000"/>
                </a:solidFill>
                <a:latin typeface="Chalkboard" charset="0"/>
              </a:rPr>
              <a:t>predict non-negligible channeling: it </a:t>
            </a:r>
            <a:r>
              <a:rPr lang="en-US" sz="1400" b="0">
                <a:solidFill>
                  <a:srgbClr val="FF0000"/>
                </a:solidFill>
                <a:latin typeface="Chalkboard" charset="0"/>
              </a:rPr>
              <a:t>must be measured!!!</a:t>
            </a:r>
          </a:p>
        </p:txBody>
      </p:sp>
      <p:sp>
        <p:nvSpPr>
          <p:cNvPr id="24591" name="Line 9"/>
          <p:cNvSpPr>
            <a:spLocks noChangeShapeType="1"/>
          </p:cNvSpPr>
          <p:nvPr/>
        </p:nvSpPr>
        <p:spPr bwMode="auto">
          <a:xfrm flipH="1" flipV="1">
            <a:off x="6629400" y="3048000"/>
            <a:ext cx="533400" cy="152400"/>
          </a:xfrm>
          <a:prstGeom prst="line">
            <a:avLst/>
          </a:prstGeom>
          <a:noFill/>
          <a:ln w="9525">
            <a:solidFill>
              <a:srgbClr val="FF141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Rectangle 11"/>
          <p:cNvSpPr>
            <a:spLocks noChangeArrowheads="1"/>
          </p:cNvSpPr>
          <p:nvPr/>
        </p:nvSpPr>
        <p:spPr bwMode="auto">
          <a:xfrm>
            <a:off x="1981200" y="60960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0" u="none">
                <a:solidFill>
                  <a:srgbClr val="FF0000"/>
                </a:solidFill>
                <a:latin typeface="Chalkboard" charset="0"/>
                <a:cs typeface="Chalkboard" charset="0"/>
              </a:rPr>
              <a:t>Compton </a:t>
            </a:r>
          </a:p>
          <a:p>
            <a:r>
              <a:rPr lang="en-US" sz="1600" b="0" u="none">
                <a:solidFill>
                  <a:srgbClr val="FF0000"/>
                </a:solidFill>
                <a:latin typeface="Chalkboard" charset="0"/>
                <a:cs typeface="Chalkboard" charset="0"/>
              </a:rPr>
              <a:t>scattering</a:t>
            </a:r>
          </a:p>
        </p:txBody>
      </p:sp>
      <p:sp>
        <p:nvSpPr>
          <p:cNvPr id="24593" name="Line 9"/>
          <p:cNvSpPr>
            <a:spLocks noChangeShapeType="1"/>
          </p:cNvSpPr>
          <p:nvPr/>
        </p:nvSpPr>
        <p:spPr bwMode="auto">
          <a:xfrm>
            <a:off x="1066800" y="4648200"/>
            <a:ext cx="76200" cy="1295400"/>
          </a:xfrm>
          <a:prstGeom prst="line">
            <a:avLst/>
          </a:prstGeom>
          <a:noFill/>
          <a:ln w="9525">
            <a:solidFill>
              <a:srgbClr val="FF141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524000" y="2514600"/>
            <a:ext cx="281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u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Small 6 cc crystal</a:t>
            </a:r>
          </a:p>
          <a:p>
            <a:pPr>
              <a:defRPr/>
            </a:pPr>
            <a:r>
              <a:rPr lang="en-US" sz="1600" b="0" u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(= single scatters)</a:t>
            </a:r>
          </a:p>
        </p:txBody>
      </p:sp>
    </p:spTree>
    <p:extLst>
      <p:ext uri="{BB962C8B-B14F-4D97-AF65-F5344CB8AC3E}">
        <p14:creationId xmlns:p14="http://schemas.microsoft.com/office/powerpoint/2010/main" val="111340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304800" y="12700"/>
            <a:ext cx="9448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Age of anomalies: </a:t>
            </a:r>
            <a:b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are </a:t>
            </a:r>
            <a:r>
              <a:rPr lang="en-US" sz="2400" dirty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DAMA, </a:t>
            </a:r>
            <a:r>
              <a:rPr lang="en-US" sz="2400" dirty="0" err="1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CoGeNT</a:t>
            </a:r>
            <a:r>
              <a:rPr lang="en-US" sz="2400" dirty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 and CRESST in agreement, or not at all?</a:t>
            </a:r>
            <a:br>
              <a:rPr lang="en-US" sz="2400" dirty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</a:br>
            <a:endParaRPr lang="en-US" sz="1600" dirty="0">
              <a:solidFill>
                <a:schemeClr val="tx1"/>
              </a:solidFill>
              <a:latin typeface="Chalkboard" charset="0"/>
              <a:ea typeface="ＭＳ Ｐゴシック" charset="0"/>
              <a:cs typeface="Chalkboard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09700" y="5438776"/>
            <a:ext cx="7112000" cy="1143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…a</a:t>
            </a:r>
            <a:r>
              <a:rPr lang="en-US" sz="2000" b="0" u="none" dirty="0" smtClean="0">
                <a:solidFill>
                  <a:schemeClr val="accent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nd these are detector aspects only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(throw in a dash of particle physics and astrophysical uncertainties for a total chaos)</a:t>
            </a:r>
            <a:endParaRPr lang="en-US" sz="2000" b="0" u="none" dirty="0">
              <a:solidFill>
                <a:schemeClr val="accent1">
                  <a:lumMod val="75000"/>
                </a:schemeClr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0724" name="Picture 1" descr="Screen Shot 2012-07-20 at 10.21.44 AM  Jul 20, 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954366"/>
            <a:ext cx="4584700" cy="448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18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9-26 at 12.19.52 PM  Sep 26, 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9" y="12700"/>
            <a:ext cx="8904279" cy="6845300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304800" y="12700"/>
            <a:ext cx="9448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More on particle identification:</a:t>
            </a:r>
            <a:endParaRPr lang="en-US" sz="1600" dirty="0">
              <a:solidFill>
                <a:schemeClr val="tx1"/>
              </a:solidFill>
              <a:latin typeface="Chalkboard" charset="0"/>
              <a:ea typeface="ＭＳ Ｐゴシック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0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C4F508C-5B1D-6747-9C99-C1386C7F59B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19139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-139700"/>
            <a:ext cx="7772400" cy="7493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latin typeface="Chalkboard"/>
                <a:cs typeface="Chalkboard"/>
              </a:rPr>
              <a:t>How do you look for </a:t>
            </a:r>
            <a:r>
              <a:rPr lang="en-US" sz="2800" dirty="0" err="1" smtClean="0">
                <a:latin typeface="Chalkboard"/>
                <a:cs typeface="Chalkboard"/>
              </a:rPr>
              <a:t>WIMPs</a:t>
            </a:r>
            <a:r>
              <a:rPr lang="en-US" sz="2800" dirty="0" smtClean="0">
                <a:latin typeface="Chalkboard"/>
                <a:cs typeface="Chalkboard"/>
              </a:rPr>
              <a:t> in the lab?</a:t>
            </a:r>
          </a:p>
        </p:txBody>
      </p:sp>
      <p:pic>
        <p:nvPicPr>
          <p:cNvPr id="219140" name="Picture 1032" descr="Homestake.jpg copy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85800"/>
            <a:ext cx="8382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5" y="3178751"/>
            <a:ext cx="5958769" cy="2095500"/>
          </a:xfrm>
          <a:prstGeom prst="rect">
            <a:avLst/>
          </a:prstGeom>
        </p:spPr>
      </p:pic>
      <p:pic>
        <p:nvPicPr>
          <p:cNvPr id="9" name="Picture 14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639763"/>
            <a:ext cx="601345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046397" y="2771775"/>
            <a:ext cx="217239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0" dirty="0">
                <a:solidFill>
                  <a:srgbClr val="FF1414"/>
                </a:solidFill>
                <a:latin typeface="Chalkboard"/>
                <a:cs typeface="Chalkboard"/>
              </a:rPr>
              <a:t>Directional detectors, </a:t>
            </a:r>
            <a:endParaRPr lang="en-US" sz="1600" i="0" dirty="0" smtClean="0">
              <a:solidFill>
                <a:srgbClr val="FF1414"/>
              </a:solidFill>
              <a:latin typeface="Chalkboard"/>
              <a:cs typeface="Chalkboard"/>
            </a:endParaRPr>
          </a:p>
          <a:p>
            <a:r>
              <a:rPr lang="en-US" sz="1600" dirty="0" smtClean="0">
                <a:solidFill>
                  <a:srgbClr val="FF1414"/>
                </a:solidFill>
                <a:latin typeface="Chalkboard"/>
                <a:cs typeface="Chalkboard"/>
              </a:rPr>
              <a:t>o</a:t>
            </a:r>
            <a:r>
              <a:rPr lang="en-US" sz="1600" i="0" dirty="0" smtClean="0">
                <a:solidFill>
                  <a:srgbClr val="FF1414"/>
                </a:solidFill>
                <a:latin typeface="Chalkboard"/>
                <a:cs typeface="Chalkboard"/>
              </a:rPr>
              <a:t>ur holy grail</a:t>
            </a:r>
            <a:endParaRPr lang="en-US" i="0" dirty="0">
              <a:latin typeface="Chalkboard"/>
              <a:cs typeface="Chalkboard"/>
            </a:endParaRPr>
          </a:p>
        </p:txBody>
      </p:sp>
      <p:pic>
        <p:nvPicPr>
          <p:cNvPr id="12" name="Picture 12" descr="wi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1447800"/>
            <a:ext cx="2971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400" y="1438275"/>
            <a:ext cx="297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0" dirty="0">
                <a:solidFill>
                  <a:srgbClr val="FF1414"/>
                </a:solidFill>
                <a:latin typeface="Chalkboard"/>
                <a:cs typeface="Chalkboard"/>
              </a:rPr>
              <a:t>A “WIMP wind” from Cygnus</a:t>
            </a:r>
            <a:endParaRPr lang="en-US" i="0" dirty="0">
              <a:latin typeface="Chalkboard"/>
              <a:cs typeface="Chalkboard"/>
            </a:endParaRPr>
          </a:p>
        </p:txBody>
      </p:sp>
      <p:sp>
        <p:nvSpPr>
          <p:cNvPr id="219141" name="Rectangle 5"/>
          <p:cNvSpPr>
            <a:spLocks/>
          </p:cNvSpPr>
          <p:nvPr/>
        </p:nvSpPr>
        <p:spPr bwMode="auto">
          <a:xfrm>
            <a:off x="3048000" y="3018991"/>
            <a:ext cx="390106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dirty="0" smtClean="0">
                <a:solidFill>
                  <a:srgbClr val="000000"/>
                </a:solidFill>
                <a:latin typeface="Chalkboard"/>
                <a:ea typeface="Arial" charset="0"/>
                <a:cs typeface="Chalkboard"/>
              </a:rPr>
              <a:t>(but the game has some weird rules)</a:t>
            </a:r>
            <a:endParaRPr lang="en-US" baseline="30000" dirty="0">
              <a:solidFill>
                <a:srgbClr val="000000"/>
              </a:solidFill>
              <a:latin typeface="Chalkboard"/>
              <a:ea typeface="Arial" charset="0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983" y="5274251"/>
            <a:ext cx="3628017" cy="15615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9-26 at 12.19.52 PM  Sep 26, 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9" y="12700"/>
            <a:ext cx="8904279" cy="6845300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304800" y="12700"/>
            <a:ext cx="9448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More on particle identification:</a:t>
            </a:r>
            <a:endParaRPr lang="en-US" sz="1600" dirty="0">
              <a:solidFill>
                <a:schemeClr val="tx1"/>
              </a:solidFill>
              <a:latin typeface="Chalkboard" charset="0"/>
              <a:ea typeface="ＭＳ Ｐゴシック" charset="0"/>
              <a:cs typeface="Chalkboard" charset="0"/>
            </a:endParaRPr>
          </a:p>
        </p:txBody>
      </p:sp>
      <p:pic>
        <p:nvPicPr>
          <p:cNvPr id="4" name="Picture 3" descr="s2os1vs1_07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75200" y="1612900"/>
            <a:ext cx="4495800" cy="44958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78553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26 at 12.20.08 PM  Sep 26, 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934871" cy="6858000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304800" y="12700"/>
            <a:ext cx="9448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  <a:latin typeface="Chalkboard" charset="0"/>
                <a:ea typeface="ＭＳ Ｐゴシック" charset="0"/>
                <a:cs typeface="Chalkboard" charset="0"/>
              </a:rPr>
              <a:t>More on particle identification:</a:t>
            </a:r>
            <a:endParaRPr lang="en-US" sz="1600" dirty="0">
              <a:solidFill>
                <a:schemeClr val="tx1"/>
              </a:solidFill>
              <a:latin typeface="Chalkboard" charset="0"/>
              <a:ea typeface="ＭＳ Ｐゴシック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2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 </a:t>
            </a:r>
            <a:r>
              <a:rPr lang="en-US" dirty="0" err="1" smtClean="0">
                <a:solidFill>
                  <a:srgbClr val="FF0000"/>
                </a:solidFill>
              </a:rPr>
              <a:t>TPCito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(a wonderful educational dark matter toy by J.T. White, Texas A&amp;M)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white\Desktop\FNAL_Detector_School\Image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6197600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05600" y="6096000"/>
            <a:ext cx="159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HV Feed-</a:t>
            </a:r>
            <a:r>
              <a:rPr lang="en-US" b="1" dirty="0" err="1" smtClean="0">
                <a:solidFill>
                  <a:srgbClr val="0000FF"/>
                </a:solidFill>
              </a:rPr>
              <a:t>thrus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81800" y="5410200"/>
            <a:ext cx="9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Cathode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48768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Field rings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4114800"/>
            <a:ext cx="11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Gate grid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304800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Anode grid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2362200"/>
            <a:ext cx="20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TPB-coated window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182880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PMT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3962400" y="2013466"/>
            <a:ext cx="2819400" cy="439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962400" y="2514600"/>
            <a:ext cx="28194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62400" y="3048000"/>
            <a:ext cx="28956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 flipV="1">
            <a:off x="4038600" y="3505200"/>
            <a:ext cx="2743200" cy="794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1"/>
          </p:cNvCxnSpPr>
          <p:nvPr/>
        </p:nvCxnSpPr>
        <p:spPr>
          <a:xfrm flipH="1" flipV="1">
            <a:off x="4267200" y="4267200"/>
            <a:ext cx="2514600" cy="7942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886200" y="4724400"/>
            <a:ext cx="2819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724400" y="5562600"/>
            <a:ext cx="1905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895600" y="5410200"/>
            <a:ext cx="37338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47800" y="3505200"/>
            <a:ext cx="0" cy="11430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447800" y="2895600"/>
            <a:ext cx="0" cy="6096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1000" y="3886200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4.6 cm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2971800"/>
            <a:ext cx="9144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1.5 cm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81800" y="3657600"/>
            <a:ext cx="2419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HD polyethylene vessel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 flipV="1">
            <a:off x="5181600" y="3505200"/>
            <a:ext cx="1600200" cy="337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2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800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EL </a:t>
            </a:r>
            <a:r>
              <a:rPr lang="en-US" dirty="0" err="1" smtClean="0">
                <a:solidFill>
                  <a:srgbClr val="FF0000"/>
                </a:solidFill>
              </a:rPr>
              <a:t>TPCito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cont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Image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4" y="457200"/>
            <a:ext cx="4302480" cy="4362407"/>
          </a:xfrm>
          <a:prstGeom prst="rect">
            <a:avLst/>
          </a:prstGeom>
        </p:spPr>
      </p:pic>
      <p:pic>
        <p:nvPicPr>
          <p:cNvPr id="4" name="Picture 3" descr="Image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447800"/>
            <a:ext cx="44704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5105400"/>
            <a:ext cx="16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source location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09800" y="3429000"/>
            <a:ext cx="1066800" cy="16764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76600" y="4038600"/>
            <a:ext cx="3276600" cy="10668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23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8800" y="1752600"/>
            <a:ext cx="4572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Electro-statics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Im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00200"/>
            <a:ext cx="4749800" cy="3562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17526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Electric Field Lines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1828800"/>
            <a:ext cx="176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Electric Potential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981200"/>
            <a:ext cx="79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 gap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4572000"/>
            <a:ext cx="128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Drift region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14400" y="2286000"/>
            <a:ext cx="685800" cy="7620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524000" y="4114800"/>
            <a:ext cx="319982" cy="7180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0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7-14 at 12.08.59 AM  Jul 14, 2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6" y="3165090"/>
            <a:ext cx="6156397" cy="3653223"/>
          </a:xfrm>
          <a:prstGeom prst="rect">
            <a:avLst/>
          </a:prstGeom>
        </p:spPr>
      </p:pic>
      <p:pic>
        <p:nvPicPr>
          <p:cNvPr id="5" name="Picture 4" descr="Screen Shot 2012-07-14 at 12.11.12 AM  Jul 14, 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73" y="1076153"/>
            <a:ext cx="3187242" cy="4917460"/>
          </a:xfrm>
          <a:prstGeom prst="rect">
            <a:avLst/>
          </a:prstGeom>
        </p:spPr>
      </p:pic>
      <p:pic>
        <p:nvPicPr>
          <p:cNvPr id="6" name="Picture 9" descr="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06" y="107204"/>
            <a:ext cx="3425972" cy="293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p_contac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884" y="428837"/>
            <a:ext cx="2730425" cy="204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62012" y="222960"/>
            <a:ext cx="166992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Conventional </a:t>
            </a:r>
          </a:p>
          <a:p>
            <a:r>
              <a:rPr lang="en-US" sz="900" u="none" dirty="0" err="1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HPGe</a:t>
            </a:r>
            <a:r>
              <a:rPr lang="en-US" sz="90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 coaxial </a:t>
            </a:r>
          </a:p>
          <a:p>
            <a:r>
              <a:rPr lang="en-US" sz="90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detector</a:t>
            </a:r>
          </a:p>
          <a:p>
            <a:endParaRPr lang="en-US" sz="900" u="none" dirty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900" b="0" u="none" dirty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900" b="0" u="none" dirty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r>
              <a:rPr lang="en-US" sz="90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PPC </a:t>
            </a:r>
            <a:r>
              <a:rPr lang="en-US" sz="900" u="none" dirty="0" err="1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HPGe</a:t>
            </a:r>
            <a:endParaRPr lang="en-US" sz="900" u="none" dirty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r>
              <a:rPr lang="en-US" sz="900" b="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~400 </a:t>
            </a:r>
            <a:r>
              <a:rPr lang="en-US" sz="900" b="0" u="none" dirty="0" err="1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eV</a:t>
            </a:r>
            <a:r>
              <a:rPr lang="en-US" sz="900" b="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 threshold,</a:t>
            </a:r>
          </a:p>
          <a:p>
            <a:r>
              <a:rPr lang="en-US" sz="900" b="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working on </a:t>
            </a:r>
          </a:p>
          <a:p>
            <a:r>
              <a:rPr lang="en-US" sz="900" b="0" u="none" dirty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further reduction</a:t>
            </a: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62649" y="65976"/>
            <a:ext cx="3110301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err="1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PPCs</a:t>
            </a:r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: reducing capacitance and noise, exploiting charge collection features for background reduction (surface &amp; multiple-site). </a:t>
            </a:r>
            <a:endParaRPr lang="en-US" sz="900" b="0" u="none" dirty="0" smtClean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50803" y="933957"/>
            <a:ext cx="3110301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Present </a:t>
            </a:r>
            <a:r>
              <a:rPr lang="en-US" sz="900" dirty="0" err="1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PPCs</a:t>
            </a:r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 dominated by parallel-</a:t>
            </a:r>
            <a:r>
              <a:rPr lang="en-US" sz="900" dirty="0" err="1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f</a:t>
            </a:r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 noise:</a:t>
            </a:r>
            <a:endParaRPr lang="en-US" sz="900" b="0" u="none" dirty="0" smtClean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65227" y="2915000"/>
            <a:ext cx="3110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Noise identification detective work (approximately ~2 years of cracking detectors open):</a:t>
            </a:r>
            <a:endParaRPr lang="en-US" sz="900" b="0" u="none" dirty="0" smtClean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40943" y="5657094"/>
            <a:ext cx="38409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Noise abatement not dissimilar to background reduction:</a:t>
            </a:r>
          </a:p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o</a:t>
            </a:r>
            <a:r>
              <a:rPr lang="en-US" sz="900" b="0" u="none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ne layer of crap hides the next one (noise terms add in quadrature!).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44438" y="5878155"/>
            <a:ext cx="3110301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(all of this noise mumbo-jumbo actually checks)</a:t>
            </a:r>
            <a:endParaRPr lang="en-US" sz="900" b="0" u="none" dirty="0" smtClean="0">
              <a:solidFill>
                <a:srgbClr val="FF0000"/>
              </a:solidFill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23965" y="287406"/>
            <a:ext cx="3110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u="sng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Why bother: few </a:t>
            </a:r>
            <a:r>
              <a:rPr lang="en-US" sz="1200" b="1" u="sng" dirty="0" err="1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keV</a:t>
            </a:r>
            <a:r>
              <a:rPr lang="en-US" sz="1200" b="1" u="sng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 signals expected from </a:t>
            </a:r>
            <a:r>
              <a:rPr lang="en-US" sz="1200" b="1" u="sng" dirty="0" err="1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WIMPs</a:t>
            </a:r>
            <a:r>
              <a:rPr lang="en-US" sz="1200" b="1" u="sng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, esp. at low mass. </a:t>
            </a:r>
          </a:p>
          <a:p>
            <a:r>
              <a:rPr lang="en-US" sz="1200" b="1" u="sng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Quenching factor does not help.</a:t>
            </a:r>
          </a:p>
          <a:p>
            <a:endParaRPr lang="en-US" sz="1200" b="1" u="sng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 rot="16200000">
            <a:off x="6279599" y="3798818"/>
            <a:ext cx="31103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PTFE</a:t>
            </a:r>
          </a:p>
          <a:p>
            <a:r>
              <a:rPr lang="en-US" sz="900" b="0" u="none" dirty="0" smtClean="0">
                <a:solidFill>
                  <a:srgbClr val="FF0000"/>
                </a:solidFill>
                <a:latin typeface="Chalkboard" pitchFamily="-65" charset="0"/>
                <a:ea typeface="Chalkboard" pitchFamily="-65" charset="0"/>
                <a:cs typeface="Chalkboard" pitchFamily="-65" charset="0"/>
              </a:rPr>
              <a:t>losses</a:t>
            </a:r>
          </a:p>
          <a:p>
            <a:endParaRPr lang="en-US" sz="1000" b="0" u="none" dirty="0">
              <a:latin typeface="Chalkboard" pitchFamily="-65" charset="0"/>
              <a:ea typeface="Chalkboard" pitchFamily="-65" charset="0"/>
              <a:cs typeface="Chalkboard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8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adon_in_ai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375" y="3657600"/>
            <a:ext cx="4797989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We live in a radioactive medium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(and one day, “dark matter” will be regarded as just another form of radiation)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Many sources: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Primordial (U, </a:t>
            </a:r>
            <a:r>
              <a:rPr lang="en-US" sz="1400" u="sng" dirty="0" err="1" smtClean="0">
                <a:solidFill>
                  <a:srgbClr val="FF0000"/>
                </a:solidFill>
                <a:latin typeface="Chalkboard"/>
                <a:cs typeface="Chalkboard"/>
              </a:rPr>
              <a:t>Th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, K)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Cosmogenic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Man-made</a:t>
            </a:r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11" name="Picture 10" descr="activiti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17700"/>
            <a:ext cx="5579470" cy="1943100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5659349" y="39116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Radon in air (yes, </a:t>
            </a:r>
            <a:r>
              <a:rPr lang="en-US" sz="1400" i="1" u="sng" dirty="0" smtClean="0">
                <a:solidFill>
                  <a:srgbClr val="FF0000"/>
                </a:solidFill>
                <a:latin typeface="Chalkboard"/>
                <a:cs typeface="Chalkboard"/>
              </a:rPr>
              <a:t>this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air)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03200" y="38100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Rule-of-thumb: ~1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ppm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U and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in Earth’s crust.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You are what you eat... 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We live in a radioactive medium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(and one day, “dark matter” will be regarded as just another form of radiation)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Many sources: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Primordial (U,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, K)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err="1" smtClean="0">
                <a:solidFill>
                  <a:srgbClr val="FF0000"/>
                </a:solidFill>
                <a:latin typeface="Chalkboard"/>
                <a:cs typeface="Chalkboard"/>
              </a:rPr>
              <a:t>Cosmogenic</a:t>
            </a:r>
            <a:endParaRPr lang="en-US" sz="1400" u="sng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Man-made</a:t>
            </a:r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660884" y="23368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The Sun, doing its bit to help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8" name="Picture 7" descr="cosmic                                                         0005C7F3Macintosh HD                   BA4A492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14512"/>
            <a:ext cx="5703627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nticorrelation n -sunspot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729" y="2660399"/>
            <a:ext cx="4837003" cy="290220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888984" y="1636709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Don’t look up now…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We live in a radioactive medium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(and one day, “dark matter” will be regarded as just another form of radiation)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51120"/>
            <a:ext cx="6617696" cy="230137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Many sources: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Primordial (U,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Th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, K)</a:t>
            </a: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Cosmogenic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u="sng" dirty="0" smtClean="0">
                <a:solidFill>
                  <a:srgbClr val="FF0000"/>
                </a:solidFill>
                <a:latin typeface="Chalkboard"/>
                <a:cs typeface="Chalkboard"/>
              </a:rPr>
              <a:t>Man-made</a:t>
            </a:r>
            <a:endParaRPr lang="en-US" sz="1800" u="sng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halkboard"/>
              <a:cs typeface="Chalkboard"/>
            </a:endParaRPr>
          </a:p>
          <a:p>
            <a:pPr algn="l">
              <a:buFontTx/>
              <a:buChar char="•"/>
            </a:pPr>
            <a:endParaRPr lang="en-US" sz="1800" dirty="0">
              <a:solidFill>
                <a:schemeClr val="tx1"/>
              </a:solidFill>
              <a:latin typeface="Chalkboard"/>
              <a:cs typeface="Chalkboard"/>
            </a:endParaRPr>
          </a:p>
        </p:txBody>
      </p:sp>
      <p:pic>
        <p:nvPicPr>
          <p:cNvPr id="11" name="Picture 13" descr="Meitn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6" y="1897842"/>
            <a:ext cx="4049726" cy="174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rinity_explo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780" y="721759"/>
            <a:ext cx="1638020" cy="125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0" y="721759"/>
            <a:ext cx="1270000" cy="1483087"/>
          </a:xfrm>
          <a:prstGeom prst="rect">
            <a:avLst/>
          </a:prstGeom>
        </p:spPr>
      </p:pic>
      <p:pic>
        <p:nvPicPr>
          <p:cNvPr id="14" name="Picture 13" descr="Trinit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" y="3289300"/>
            <a:ext cx="3845723" cy="3568700"/>
          </a:xfrm>
          <a:prstGeom prst="rect">
            <a:avLst/>
          </a:prstGeom>
        </p:spPr>
      </p:pic>
      <p:pic>
        <p:nvPicPr>
          <p:cNvPr id="15" name="Picture 14" descr="KIMS_Cs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8731" y="2204846"/>
            <a:ext cx="5095270" cy="459915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6381252" y="2275492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Man-made isotopes limiting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s</a:t>
            </a:r>
            <a:r>
              <a:rPr kumimoji="0" lang="en-US" sz="14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ensitivity of KIMS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aseline="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Dark 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M</a:t>
            </a:r>
            <a:r>
              <a:rPr lang="en-US" sz="1400" baseline="0" noProof="0" dirty="0" err="1" smtClean="0">
                <a:solidFill>
                  <a:srgbClr val="FF0000"/>
                </a:solidFill>
                <a:latin typeface="Chalkboard"/>
                <a:cs typeface="Chalkboard"/>
              </a:rPr>
              <a:t>atter</a:t>
            </a:r>
            <a:r>
              <a:rPr lang="en-US" sz="1400" baseline="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 detector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739883" y="34544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You can buy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i="1" dirty="0" smtClean="0">
                <a:solidFill>
                  <a:srgbClr val="FF0000"/>
                </a:solidFill>
                <a:latin typeface="Chalkboard"/>
                <a:cs typeface="Chalkboard"/>
              </a:rPr>
              <a:t>anything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these days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on 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Ebay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733798" y="4629625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Chemical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affinity: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a</a:t>
            </a: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real pain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in the </a:t>
            </a:r>
            <a:r>
              <a:rPr kumimoji="0" lang="en-US" sz="1400" b="0" i="0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tuckus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21" name="Picture 20" descr="Screen shot 2010-12-09 at 12.08.38 AM  Dec 9, 201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31" y="5755779"/>
            <a:ext cx="1480666" cy="110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12-09 at 9.55.29 AM  Dec 9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39" y="651120"/>
            <a:ext cx="4532022" cy="506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Remember that “W” in “WIMP”?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8" name="Picture 7" descr="Screen shot 2010-12-09 at 9.35.33 AM  Dec 9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52498"/>
            <a:ext cx="3616327" cy="358800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20447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The challenge: to go from 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few hundred radiation events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per kg of detector mass per second…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7" name="Picture 6" descr="Screen shot 2010-12-09 at 9.55.11 AM  Dec 9, 20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655" y="4318000"/>
            <a:ext cx="2845345" cy="190132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516261" y="27686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…to a few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per ton per year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(and they have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to look </a:t>
            </a: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like billiard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ball collisions)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0-12-09 at 9.55.29 AM  Dec 9, 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039" y="651120"/>
            <a:ext cx="4532022" cy="50673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20447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The challenge: to go from 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few hundred radiation events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per kg of detector mass per second…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7" name="Picture 6" descr="Screen shot 2010-12-09 at 9.55.11 AM  Dec 9, 20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655" y="4318000"/>
            <a:ext cx="2845345" cy="1901328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516261" y="2768600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…to a few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per ton per year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(and they have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to look </a:t>
            </a: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like billiard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noProof="0" dirty="0" smtClean="0">
                <a:solidFill>
                  <a:srgbClr val="FF0000"/>
                </a:solidFill>
                <a:latin typeface="Chalkboard"/>
                <a:cs typeface="Chalkboard"/>
              </a:rPr>
              <a:t>ball collisions)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39" y="2952499"/>
            <a:ext cx="2956188" cy="3941585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Remember that “W” in “WIMP”?</a:t>
            </a:r>
            <a:b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</a:b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961" y="650876"/>
            <a:ext cx="3257639" cy="300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79966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halkboard"/>
                <a:cs typeface="Chalkboard"/>
              </a:rPr>
              <a:t>Enter low-background techniques</a:t>
            </a:r>
            <a:endParaRPr lang="en-US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45447" y="1186961"/>
            <a:ext cx="4412659" cy="1988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Problem for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Early </a:t>
            </a:r>
            <a:r>
              <a:rPr lang="en-US" sz="1400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14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 counters: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Background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r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ates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~100c/min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r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egardless of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shielding, largest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baseline="30000" dirty="0" smtClean="0">
                <a:solidFill>
                  <a:srgbClr val="FF0000"/>
                </a:solidFill>
                <a:latin typeface="Chalkboard"/>
                <a:cs typeface="Chalkboard"/>
              </a:rPr>
              <a:t>14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C signal ~14c/g/m: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Birth of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anticoincidence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veto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11" name="Picture 10" descr="Libb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9" y="3657600"/>
            <a:ext cx="5724027" cy="3200400"/>
          </a:xfrm>
          <a:prstGeom prst="rect">
            <a:avLst/>
          </a:prstGeom>
        </p:spPr>
      </p:pic>
      <p:pic>
        <p:nvPicPr>
          <p:cNvPr id="12" name="Picture 11" descr="libb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213" y="874159"/>
            <a:ext cx="4484687" cy="226369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67213" y="3137858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Pioneered </a:t>
            </a:r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at University of Chicago by W. Libby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(tradition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continued by J. Simpson, T.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Turkevich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, etc.)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7758113" y="874159"/>
            <a:ext cx="6617696" cy="230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c</a:t>
            </a:r>
            <a:r>
              <a:rPr lang="en-US" sz="1400" dirty="0" err="1" smtClean="0">
                <a:solidFill>
                  <a:srgbClr val="FF0000"/>
                </a:solidFill>
                <a:latin typeface="Chalkboard"/>
                <a:cs typeface="Chalkboard"/>
              </a:rPr>
              <a:t>irca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 1949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2700" y="3450660"/>
            <a:ext cx="4412659" cy="1988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 err="1" smtClean="0">
                <a:solidFill>
                  <a:srgbClr val="FF0000"/>
                </a:solidFill>
                <a:latin typeface="Chalkboard"/>
                <a:cs typeface="Chalkboard"/>
              </a:rPr>
              <a:t>Cosmogenic</a:t>
            </a:r>
            <a:r>
              <a:rPr lang="en-US" dirty="0" smtClean="0">
                <a:solidFill>
                  <a:srgbClr val="FF0000"/>
                </a:solidFill>
                <a:latin typeface="Chalkboard"/>
                <a:cs typeface="Chalkboard"/>
              </a:rPr>
              <a:t> origin: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 smtClean="0">
                <a:solidFill>
                  <a:srgbClr val="FF0000"/>
                </a:solidFill>
              </a:rPr>
              <a:t>N → 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 smtClean="0">
                <a:solidFill>
                  <a:srgbClr val="FF0000"/>
                </a:solidFill>
              </a:rPr>
              <a:t>C + H</a:t>
            </a:r>
          </a:p>
          <a:p>
            <a:pPr lvl="0">
              <a:spcBef>
                <a:spcPct val="20000"/>
              </a:spcBef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alkboard"/>
                <a:ea typeface="+mn-ea"/>
                <a:cs typeface="Chalkboard"/>
              </a:rPr>
              <a:t>Fixed by plants via photosynthesis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"/>
              <a:ea typeface="+mn-ea"/>
              <a:cs typeface="Chalkboard"/>
            </a:endParaRPr>
          </a:p>
        </p:txBody>
      </p:sp>
      <p:pic>
        <p:nvPicPr>
          <p:cNvPr id="16" name="Picture 15" descr="Screen shot 2010-01-19 at 9.50.40 AM  Jan 19, 20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87" y="4165600"/>
            <a:ext cx="3035300" cy="223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</TotalTime>
  <Words>1758</Words>
  <Application>Microsoft Macintosh PowerPoint</Application>
  <PresentationFormat>On-screen Show (4:3)</PresentationFormat>
  <Paragraphs>421</Paragraphs>
  <Slides>35</Slides>
  <Notes>27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How do you look for WIMPs in the lab?</vt:lpstr>
      <vt:lpstr>How do you look for WIMPs in the lab?</vt:lpstr>
      <vt:lpstr>How do you look for WIMPs in the lab?</vt:lpstr>
      <vt:lpstr>We live in a radioactive medium (and one day, “dark matter” will be regarded as just another form of radiation)</vt:lpstr>
      <vt:lpstr>We live in a radioactive medium (and one day, “dark matter” will be regarded as just another form of radiation)</vt:lpstr>
      <vt:lpstr>We live in a radioactive medium (and one day, “dark matter” will be regarded as just another form of radiation)</vt:lpstr>
      <vt:lpstr>Remember that “W” in “WIMP”? </vt:lpstr>
      <vt:lpstr>Remember that “W” in “WIMP”? </vt:lpstr>
      <vt:lpstr>Enter low-background techniques</vt:lpstr>
      <vt:lpstr>Enter low-background techniques</vt:lpstr>
      <vt:lpstr>Low-background techniques  (as applied to DM searches) </vt:lpstr>
      <vt:lpstr>Low-background techniques  (as applied to DM searches) </vt:lpstr>
      <vt:lpstr>Low-background techniques  (as applied to DM searches) </vt:lpstr>
      <vt:lpstr>Low-background techniques  (as applied to DM searches) </vt:lpstr>
      <vt:lpstr>PowerPoint Presentation</vt:lpstr>
      <vt:lpstr>PowerPoint Presentation</vt:lpstr>
      <vt:lpstr>The sociology of this field:  </vt:lpstr>
      <vt:lpstr>The sociology of this field:  </vt:lpstr>
      <vt:lpstr>PowerPoint Presentation</vt:lpstr>
      <vt:lpstr>PowerPoint Presentation</vt:lpstr>
      <vt:lpstr>You have to start small before you grow BIG</vt:lpstr>
      <vt:lpstr>You have to start small before you grow BIG</vt:lpstr>
      <vt:lpstr>You have to start small before you grow BIG</vt:lpstr>
      <vt:lpstr>PowerPoint Presentation</vt:lpstr>
      <vt:lpstr>PowerPoint Presentation</vt:lpstr>
      <vt:lpstr>PowerPoint Presentation</vt:lpstr>
      <vt:lpstr>PowerPoint Presentation</vt:lpstr>
      <vt:lpstr>Age of anomalies:  are DAMA, CoGeNT and CRESST in agreement, or not at all? </vt:lpstr>
      <vt:lpstr>More on particle identification:</vt:lpstr>
      <vt:lpstr>More on particle identification:</vt:lpstr>
      <vt:lpstr>More on particle identification:</vt:lpstr>
      <vt:lpstr>EL TPCito  (a wonderful educational dark matter toy by J.T. White, Texas A&amp;M)</vt:lpstr>
      <vt:lpstr>EL TPCito (cont)</vt:lpstr>
      <vt:lpstr>Electro-statics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that go bump in the dark</dc:title>
  <dc:creator>Juan  Collar</dc:creator>
  <cp:lastModifiedBy>Juan  Collar</cp:lastModifiedBy>
  <cp:revision>227</cp:revision>
  <cp:lastPrinted>2010-01-21T21:33:21Z</cp:lastPrinted>
  <dcterms:created xsi:type="dcterms:W3CDTF">2012-07-14T19:51:34Z</dcterms:created>
  <dcterms:modified xsi:type="dcterms:W3CDTF">2012-09-27T16:03:18Z</dcterms:modified>
</cp:coreProperties>
</file>